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8"/>
  </p:notesMasterIdLst>
  <p:sldIdLst>
    <p:sldId id="362" r:id="rId2"/>
    <p:sldId id="578" r:id="rId3"/>
    <p:sldId id="365" r:id="rId4"/>
    <p:sldId id="491" r:id="rId5"/>
    <p:sldId id="544" r:id="rId6"/>
    <p:sldId id="545" r:id="rId7"/>
    <p:sldId id="367" r:id="rId8"/>
    <p:sldId id="626" r:id="rId9"/>
    <p:sldId id="522" r:id="rId10"/>
    <p:sldId id="627" r:id="rId11"/>
    <p:sldId id="516" r:id="rId12"/>
    <p:sldId id="518" r:id="rId13"/>
    <p:sldId id="550" r:id="rId14"/>
    <p:sldId id="551" r:id="rId15"/>
    <p:sldId id="552" r:id="rId16"/>
    <p:sldId id="605" r:id="rId17"/>
    <p:sldId id="536" r:id="rId18"/>
    <p:sldId id="549" r:id="rId19"/>
    <p:sldId id="553" r:id="rId20"/>
    <p:sldId id="554" r:id="rId21"/>
    <p:sldId id="579" r:id="rId22"/>
    <p:sldId id="583" r:id="rId23"/>
    <p:sldId id="556" r:id="rId24"/>
    <p:sldId id="560" r:id="rId25"/>
    <p:sldId id="374" r:id="rId26"/>
    <p:sldId id="590" r:id="rId27"/>
    <p:sldId id="376" r:id="rId28"/>
    <p:sldId id="532" r:id="rId29"/>
    <p:sldId id="495" r:id="rId30"/>
    <p:sldId id="497" r:id="rId31"/>
    <p:sldId id="477" r:id="rId32"/>
    <p:sldId id="506" r:id="rId33"/>
    <p:sldId id="582" r:id="rId34"/>
    <p:sldId id="530" r:id="rId35"/>
    <p:sldId id="499" r:id="rId36"/>
    <p:sldId id="632" r:id="rId37"/>
    <p:sldId id="624" r:id="rId38"/>
    <p:sldId id="629" r:id="rId39"/>
    <p:sldId id="607" r:id="rId40"/>
    <p:sldId id="608" r:id="rId41"/>
    <p:sldId id="609" r:id="rId42"/>
    <p:sldId id="610" r:id="rId43"/>
    <p:sldId id="517" r:id="rId44"/>
    <p:sldId id="593" r:id="rId45"/>
    <p:sldId id="393" r:id="rId46"/>
    <p:sldId id="394" r:id="rId47"/>
    <p:sldId id="395" r:id="rId48"/>
    <p:sldId id="397" r:id="rId49"/>
    <p:sldId id="398" r:id="rId50"/>
    <p:sldId id="630" r:id="rId51"/>
    <p:sldId id="631" r:id="rId52"/>
    <p:sldId id="633" r:id="rId53"/>
    <p:sldId id="616" r:id="rId54"/>
    <p:sldId id="617" r:id="rId55"/>
    <p:sldId id="618" r:id="rId56"/>
    <p:sldId id="619" r:id="rId57"/>
    <p:sldId id="620" r:id="rId58"/>
    <p:sldId id="621" r:id="rId59"/>
    <p:sldId id="622" r:id="rId60"/>
    <p:sldId id="611" r:id="rId61"/>
    <p:sldId id="612" r:id="rId62"/>
    <p:sldId id="613" r:id="rId63"/>
    <p:sldId id="614" r:id="rId64"/>
    <p:sldId id="615" r:id="rId65"/>
    <p:sldId id="399" r:id="rId66"/>
    <p:sldId id="401" r:id="rId67"/>
    <p:sldId id="406" r:id="rId68"/>
    <p:sldId id="595" r:id="rId69"/>
    <p:sldId id="407" r:id="rId70"/>
    <p:sldId id="408" r:id="rId71"/>
    <p:sldId id="427" r:id="rId72"/>
    <p:sldId id="428" r:id="rId73"/>
    <p:sldId id="429" r:id="rId74"/>
    <p:sldId id="430" r:id="rId75"/>
    <p:sldId id="431" r:id="rId76"/>
    <p:sldId id="432" r:id="rId77"/>
    <p:sldId id="433" r:id="rId78"/>
    <p:sldId id="434" r:id="rId79"/>
    <p:sldId id="435" r:id="rId80"/>
    <p:sldId id="436" r:id="rId81"/>
    <p:sldId id="437" r:id="rId82"/>
    <p:sldId id="438" r:id="rId83"/>
    <p:sldId id="439" r:id="rId84"/>
    <p:sldId id="272" r:id="rId85"/>
    <p:sldId id="302" r:id="rId86"/>
    <p:sldId id="361"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FFCC"/>
    <a:srgbClr val="FFFF00"/>
    <a:srgbClr val="FF9999"/>
    <a:srgbClr val="C836BE"/>
    <a:srgbClr val="4BD406"/>
    <a:srgbClr val="CC66FF"/>
    <a:srgbClr val="CCFF33"/>
    <a:srgbClr val="FFFFCC"/>
    <a:srgbClr val="FF99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44" autoAdjust="0"/>
  </p:normalViewPr>
  <p:slideViewPr>
    <p:cSldViewPr>
      <p:cViewPr>
        <p:scale>
          <a:sx n="68" d="100"/>
          <a:sy n="68" d="100"/>
        </p:scale>
        <p:origin x="-144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2DDF4F-90F0-4FC8-ADDB-BFC3596C1958}" type="datetimeFigureOut">
              <a:rPr lang="en-US" smtClean="0"/>
              <a:pPr/>
              <a:t>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F1A875-A3F1-4AC4-914B-F151A57B7D2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F1A875-A3F1-4AC4-914B-F151A57B7D27}"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F1A875-A3F1-4AC4-914B-F151A57B7D27}" type="slidenum">
              <a:rPr lang="en-US" smtClean="0"/>
              <a:pPr/>
              <a:t>52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5CDC6659-1869-4DDF-BD9A-4103E923D335}" type="datetimeFigureOut">
              <a:rPr lang="en-US" smtClean="0"/>
              <a:pPr/>
              <a:t>1/2/2012</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8F61BAE-C0AB-4F51-A8FF-319523BC509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DC6659-1869-4DDF-BD9A-4103E923D335}" type="datetimeFigureOut">
              <a:rPr lang="en-US" smtClean="0"/>
              <a:pPr/>
              <a:t>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61BAE-C0AB-4F51-A8FF-319523BC5094}"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DC6659-1869-4DDF-BD9A-4103E923D335}" type="datetimeFigureOut">
              <a:rPr lang="en-US" smtClean="0"/>
              <a:pPr/>
              <a:t>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61BAE-C0AB-4F51-A8FF-319523BC5094}"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5CDC6659-1869-4DDF-BD9A-4103E923D335}" type="datetimeFigureOut">
              <a:rPr lang="en-US" smtClean="0"/>
              <a:pPr/>
              <a:t>1/2/2012</a:t>
            </a:fld>
            <a:endParaRPr lang="en-US"/>
          </a:p>
        </p:txBody>
      </p:sp>
      <p:sp>
        <p:nvSpPr>
          <p:cNvPr id="9" name="Slide Number Placeholder 8"/>
          <p:cNvSpPr>
            <a:spLocks noGrp="1"/>
          </p:cNvSpPr>
          <p:nvPr>
            <p:ph type="sldNum" sz="quarter" idx="15"/>
          </p:nvPr>
        </p:nvSpPr>
        <p:spPr/>
        <p:txBody>
          <a:bodyPr rtlCol="0"/>
          <a:lstStyle/>
          <a:p>
            <a:fld id="{68F61BAE-C0AB-4F51-A8FF-319523BC5094}"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transition>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5CDC6659-1869-4DDF-BD9A-4103E923D335}" type="datetimeFigureOut">
              <a:rPr lang="en-US" smtClean="0"/>
              <a:pPr/>
              <a:t>1/2/2012</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68F61BAE-C0AB-4F51-A8FF-319523BC509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CDC6659-1869-4DDF-BD9A-4103E923D335}" type="datetimeFigureOut">
              <a:rPr lang="en-US" smtClean="0"/>
              <a:pPr/>
              <a:t>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F61BAE-C0AB-4F51-A8FF-319523BC5094}"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CDC6659-1869-4DDF-BD9A-4103E923D335}" type="datetimeFigureOut">
              <a:rPr lang="en-US" smtClean="0"/>
              <a:pPr/>
              <a:t>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F61BAE-C0AB-4F51-A8FF-319523BC5094}"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5CDC6659-1869-4DDF-BD9A-4103E923D335}" type="datetimeFigureOut">
              <a:rPr lang="en-US" smtClean="0"/>
              <a:pPr/>
              <a:t>1/2/2012</a:t>
            </a:fld>
            <a:endParaRPr lang="en-US"/>
          </a:p>
        </p:txBody>
      </p:sp>
      <p:sp>
        <p:nvSpPr>
          <p:cNvPr id="7" name="Slide Number Placeholder 6"/>
          <p:cNvSpPr>
            <a:spLocks noGrp="1"/>
          </p:cNvSpPr>
          <p:nvPr>
            <p:ph type="sldNum" sz="quarter" idx="11"/>
          </p:nvPr>
        </p:nvSpPr>
        <p:spPr/>
        <p:txBody>
          <a:bodyPr rtlCol="0"/>
          <a:lstStyle/>
          <a:p>
            <a:fld id="{68F61BAE-C0AB-4F51-A8FF-319523BC5094}"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transition>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C6659-1869-4DDF-BD9A-4103E923D335}" type="datetimeFigureOut">
              <a:rPr lang="en-US" smtClean="0"/>
              <a:pPr/>
              <a:t>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F61BAE-C0AB-4F51-A8FF-319523BC5094}"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5CDC6659-1869-4DDF-BD9A-4103E923D335}" type="datetimeFigureOut">
              <a:rPr lang="en-US" smtClean="0"/>
              <a:pPr/>
              <a:t>1/2/2012</a:t>
            </a:fld>
            <a:endParaRPr lang="en-US"/>
          </a:p>
        </p:txBody>
      </p:sp>
      <p:sp>
        <p:nvSpPr>
          <p:cNvPr id="22" name="Slide Number Placeholder 21"/>
          <p:cNvSpPr>
            <a:spLocks noGrp="1"/>
          </p:cNvSpPr>
          <p:nvPr>
            <p:ph type="sldNum" sz="quarter" idx="15"/>
          </p:nvPr>
        </p:nvSpPr>
        <p:spPr/>
        <p:txBody>
          <a:bodyPr rtlCol="0"/>
          <a:lstStyle/>
          <a:p>
            <a:fld id="{68F61BAE-C0AB-4F51-A8FF-319523BC5094}"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5CDC6659-1869-4DDF-BD9A-4103E923D335}" type="datetimeFigureOut">
              <a:rPr lang="en-US" smtClean="0"/>
              <a:pPr/>
              <a:t>1/2/2012</a:t>
            </a:fld>
            <a:endParaRPr lang="en-US"/>
          </a:p>
        </p:txBody>
      </p:sp>
      <p:sp>
        <p:nvSpPr>
          <p:cNvPr id="18" name="Slide Number Placeholder 17"/>
          <p:cNvSpPr>
            <a:spLocks noGrp="1"/>
          </p:cNvSpPr>
          <p:nvPr>
            <p:ph type="sldNum" sz="quarter" idx="11"/>
          </p:nvPr>
        </p:nvSpPr>
        <p:spPr/>
        <p:txBody>
          <a:bodyPr rtlCol="0"/>
          <a:lstStyle/>
          <a:p>
            <a:fld id="{68F61BAE-C0AB-4F51-A8FF-319523BC5094}"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transition>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66FF">
            <a:alpha val="79000"/>
          </a:srgbClr>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CDC6659-1869-4DDF-BD9A-4103E923D335}" type="datetimeFigureOut">
              <a:rPr lang="en-US" smtClean="0"/>
              <a:pPr/>
              <a:t>1/2/2012</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8F61BAE-C0AB-4F51-A8FF-319523BC50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d"/>
  </p:transition>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en.wikipedia.org/wiki/Silica" TargetMode="External"/><Relationship Id="rId3" Type="http://schemas.openxmlformats.org/officeDocument/2006/relationships/hyperlink" Target="http://en.wikipedia.org/wiki/Polysaccharides" TargetMode="External"/><Relationship Id="rId7" Type="http://schemas.openxmlformats.org/officeDocument/2006/relationships/hyperlink" Target="http://en.wikipedia.org/wiki/Agarose" TargetMode="External"/><Relationship Id="rId2" Type="http://schemas.openxmlformats.org/officeDocument/2006/relationships/hyperlink" Target="http://en.wikipedia.org/wiki/Proteins" TargetMode="External"/><Relationship Id="rId1" Type="http://schemas.openxmlformats.org/officeDocument/2006/relationships/slideLayout" Target="../slideLayouts/slideLayout2.xml"/><Relationship Id="rId6" Type="http://schemas.openxmlformats.org/officeDocument/2006/relationships/hyperlink" Target="http://en.wikipedia.org/wiki/Dextran" TargetMode="External"/><Relationship Id="rId5" Type="http://schemas.openxmlformats.org/officeDocument/2006/relationships/hyperlink" Target="http://en.wikipedia.org/wiki/Polyacrylamide" TargetMode="External"/><Relationship Id="rId4" Type="http://schemas.openxmlformats.org/officeDocument/2006/relationships/hyperlink" Target="http://en.wikipedia.org/wiki/Nucleic_acids" TargetMode="External"/><Relationship Id="rId9" Type="http://schemas.openxmlformats.org/officeDocument/2006/relationships/hyperlink" Target="http://en.wikipedia.org/wiki/Polystyrene"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molecularinfo.com/MTM/D/D3/D3-4/D3-4-60.html" TargetMode="External"/><Relationship Id="rId2" Type="http://schemas.openxmlformats.org/officeDocument/2006/relationships/hyperlink" Target="http://www.molecularinfo.com/MTM/D/D3/D3-4/D3-4-34.html" TargetMode="External"/><Relationship Id="rId1" Type="http://schemas.openxmlformats.org/officeDocument/2006/relationships/slideLayout" Target="../slideLayouts/slideLayout2.xml"/><Relationship Id="rId4" Type="http://schemas.openxmlformats.org/officeDocument/2006/relationships/hyperlink" Target="http://www.molecularinfo.com/MTM/D/D3/D3-4/D3-4-28.html"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30cENTER\Pictures\f7def2d6-1f82-4ef3-8525-2e42d5644c70_6.jpg"/>
          <p:cNvPicPr>
            <a:picLocks noGrp="1" noChangeAspect="1" noChangeArrowheads="1"/>
          </p:cNvPicPr>
          <p:nvPr>
            <p:ph sz="quarter" idx="1"/>
          </p:nvPr>
        </p:nvPicPr>
        <p:blipFill>
          <a:blip r:embed="rId2" cstate="print"/>
          <a:srcRect/>
          <a:stretch>
            <a:fillRect/>
          </a:stretch>
        </p:blipFill>
        <p:spPr bwMode="auto">
          <a:xfrm>
            <a:off x="121920" y="838200"/>
            <a:ext cx="8608059" cy="5380037"/>
          </a:xfrm>
          <a:prstGeom prst="rect">
            <a:avLst/>
          </a:prstGeom>
          <a:noFill/>
        </p:spPr>
      </p:pic>
      <p:sp>
        <p:nvSpPr>
          <p:cNvPr id="5" name="Rectangle 4"/>
          <p:cNvSpPr/>
          <p:nvPr/>
        </p:nvSpPr>
        <p:spPr>
          <a:xfrm>
            <a:off x="2895600" y="1143000"/>
            <a:ext cx="2667000" cy="381000"/>
          </a:xfrm>
          <a:prstGeom prst="rect">
            <a:avLst/>
          </a:prstGeom>
          <a:solidFill>
            <a:srgbClr val="00FFCC"/>
          </a:solidFill>
        </p:spPr>
        <p:txBody>
          <a:bodyPr wrap="square">
            <a:spAutoFit/>
          </a:bodyPr>
          <a:lstStyle/>
          <a:p>
            <a:r>
              <a:rPr lang="en-US" b="1" dirty="0" smtClean="0">
                <a:ln w="18000">
                  <a:solidFill>
                    <a:sysClr val="windowText" lastClr="000000"/>
                  </a:solidFill>
                  <a:prstDash val="solid"/>
                  <a:miter lim="800000"/>
                </a:ln>
                <a:effectLst>
                  <a:outerShdw blurRad="25500" dist="23000" dir="7020000" algn="tl">
                    <a:srgbClr val="000000">
                      <a:alpha val="50000"/>
                    </a:srgbClr>
                  </a:outerShdw>
                </a:effectLst>
              </a:rPr>
              <a:t>In the name of god</a:t>
            </a:r>
            <a:endParaRPr lang="en-US" b="1" dirty="0">
              <a:ln w="18000">
                <a:solidFill>
                  <a:sysClr val="windowText" lastClr="000000"/>
                </a:solidFill>
                <a:prstDash val="solid"/>
                <a:miter lim="800000"/>
              </a:ln>
              <a:effectLst>
                <a:outerShdw blurRad="25500" dist="23000" dir="7020000" algn="tl">
                  <a:srgbClr val="000000">
                    <a:alpha val="50000"/>
                  </a:srgbClr>
                </a:outerShdw>
              </a:effectLst>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el"/>
          <p:cNvPicPr>
            <a:picLocks noGrp="1" noChangeAspect="1" noChangeArrowheads="1"/>
          </p:cNvPicPr>
          <p:nvPr>
            <p:ph sz="quarter" idx="1"/>
          </p:nvPr>
        </p:nvPicPr>
        <p:blipFill>
          <a:blip r:embed="rId2" cstate="print"/>
          <a:srcRect/>
          <a:stretch>
            <a:fillRect/>
          </a:stretch>
        </p:blipFill>
        <p:spPr bwMode="auto">
          <a:xfrm>
            <a:off x="1163260" y="533400"/>
            <a:ext cx="6181426" cy="5222875"/>
          </a:xfrm>
          <a:prstGeom prst="rect">
            <a:avLst/>
          </a:prstGeom>
          <a:noFill/>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P30cENTER\Videos\ژل فیلتراسیون\GelFiltration.gif"/>
          <p:cNvPicPr>
            <a:picLocks noGrp="1" noChangeAspect="1" noChangeArrowheads="1"/>
          </p:cNvPicPr>
          <p:nvPr>
            <p:ph sz="quarter" idx="1"/>
          </p:nvPr>
        </p:nvPicPr>
        <p:blipFill>
          <a:blip r:embed="rId2" cstate="print"/>
          <a:srcRect/>
          <a:stretch>
            <a:fillRect/>
          </a:stretch>
        </p:blipFill>
        <p:spPr bwMode="auto">
          <a:xfrm>
            <a:off x="762000" y="762000"/>
            <a:ext cx="7276982" cy="5562600"/>
          </a:xfrm>
          <a:prstGeom prst="rect">
            <a:avLst/>
          </a:prstGeom>
          <a:noFill/>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sz="quarter" idx="1"/>
          </p:nvPr>
        </p:nvPicPr>
        <p:blipFill>
          <a:blip r:embed="rId2" cstate="print"/>
          <a:stretch>
            <a:fillRect/>
          </a:stretch>
        </p:blipFill>
        <p:spPr bwMode="auto">
          <a:xfrm>
            <a:off x="533400" y="533400"/>
            <a:ext cx="7772400" cy="5940425"/>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1371600"/>
            <a:ext cx="8001000" cy="5102352"/>
          </a:xfrm>
        </p:spPr>
        <p:txBody>
          <a:bodyPr>
            <a:normAutofit fontScale="92500" lnSpcReduction="10000"/>
          </a:bodyPr>
          <a:lstStyle/>
          <a:p>
            <a:endParaRPr lang="fa-IR" dirty="0" smtClean="0"/>
          </a:p>
          <a:p>
            <a:r>
              <a:rPr lang="en-US" dirty="0" smtClean="0"/>
              <a:t>good separation of large molecules from the small molecules with a minimal volume of </a:t>
            </a:r>
            <a:r>
              <a:rPr lang="en-US" dirty="0" err="1" smtClean="0"/>
              <a:t>eluate</a:t>
            </a:r>
            <a:r>
              <a:rPr lang="en-US" dirty="0" smtClean="0"/>
              <a:t>, and that various solutions. </a:t>
            </a:r>
            <a:endParaRPr lang="fa-IR" dirty="0" smtClean="0"/>
          </a:p>
          <a:p>
            <a:endParaRPr lang="fa-IR" dirty="0" smtClean="0"/>
          </a:p>
          <a:p>
            <a:r>
              <a:rPr lang="en-US" dirty="0" smtClean="0"/>
              <a:t>without interfering with the filtration process, all while preserving the biological activity of the particles to be separated.</a:t>
            </a:r>
          </a:p>
          <a:p>
            <a:endParaRPr lang="en-US" dirty="0" smtClean="0"/>
          </a:p>
          <a:p>
            <a:r>
              <a:rPr lang="en-US" dirty="0" smtClean="0"/>
              <a:t>The separation mechanism is </a:t>
            </a:r>
            <a:r>
              <a:rPr lang="en-US" b="1" dirty="0" smtClean="0">
                <a:solidFill>
                  <a:srgbClr val="FF0000"/>
                </a:solidFill>
              </a:rPr>
              <a:t>non-adsorptive</a:t>
            </a:r>
            <a:r>
              <a:rPr lang="en-US" dirty="0" smtClean="0"/>
              <a:t> and </a:t>
            </a:r>
            <a:r>
              <a:rPr lang="en-US" b="1" dirty="0" smtClean="0">
                <a:solidFill>
                  <a:srgbClr val="FF0000"/>
                </a:solidFill>
              </a:rPr>
              <a:t>independent on the </a:t>
            </a:r>
            <a:r>
              <a:rPr lang="en-US" b="1" dirty="0" err="1" smtClean="0">
                <a:solidFill>
                  <a:srgbClr val="FF0000"/>
                </a:solidFill>
              </a:rPr>
              <a:t>eluent</a:t>
            </a:r>
            <a:r>
              <a:rPr lang="en-US" b="1" dirty="0" smtClean="0">
                <a:solidFill>
                  <a:srgbClr val="FF0000"/>
                </a:solidFill>
              </a:rPr>
              <a:t> system </a:t>
            </a:r>
            <a:r>
              <a:rPr lang="en-US" dirty="0" smtClean="0"/>
              <a:t>used and thus </a:t>
            </a:r>
            <a:r>
              <a:rPr lang="en-US" b="1" dirty="0" smtClean="0">
                <a:solidFill>
                  <a:srgbClr val="FF0000"/>
                </a:solidFill>
              </a:rPr>
              <a:t>very gentle</a:t>
            </a:r>
            <a:r>
              <a:rPr lang="en-US" dirty="0" smtClean="0"/>
              <a:t>.</a:t>
            </a:r>
          </a:p>
          <a:p>
            <a:endParaRPr lang="en-US" dirty="0" smtClean="0"/>
          </a:p>
          <a:p>
            <a:r>
              <a:rPr lang="en-US" dirty="0" smtClean="0"/>
              <a:t> </a:t>
            </a:r>
          </a:p>
          <a:p>
            <a:r>
              <a:rPr lang="en-US" dirty="0" smtClean="0"/>
              <a:t>lead to good sensitivity.</a:t>
            </a:r>
          </a:p>
          <a:p>
            <a:endParaRPr lang="en-US" dirty="0" smtClean="0"/>
          </a:p>
          <a:p>
            <a:endParaRPr lang="en-US" dirty="0"/>
          </a:p>
        </p:txBody>
      </p:sp>
      <p:sp>
        <p:nvSpPr>
          <p:cNvPr id="5" name="Title 1"/>
          <p:cNvSpPr>
            <a:spLocks noGrp="1"/>
          </p:cNvSpPr>
          <p:nvPr>
            <p:ph type="title"/>
          </p:nvPr>
        </p:nvSpPr>
        <p:spPr>
          <a:xfrm>
            <a:off x="381000" y="304800"/>
            <a:ext cx="7696200" cy="762000"/>
          </a:xfr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en-US" sz="3600" b="1" cap="none" dirty="0" smtClean="0">
                <a:ln w="18000">
                  <a:solidFill>
                    <a:schemeClr val="tx1">
                      <a:lumMod val="95000"/>
                      <a:lumOff val="5000"/>
                    </a:schemeClr>
                  </a:solidFill>
                  <a:prstDash val="solid"/>
                  <a:miter lim="800000"/>
                </a:ln>
                <a:solidFill>
                  <a:srgbClr val="FF0000"/>
                </a:solidFill>
                <a:effectLst>
                  <a:outerShdw blurRad="25500" dist="23000" dir="7020000" algn="tl">
                    <a:srgbClr val="000000">
                      <a:alpha val="50000"/>
                    </a:srgbClr>
                  </a:outerShdw>
                </a:effectLst>
              </a:rPr>
              <a:t>Advantages of Gel filtration</a:t>
            </a:r>
            <a:endParaRPr lang="en-US" sz="3600" b="1" cap="none" dirty="0">
              <a:ln w="18000">
                <a:solidFill>
                  <a:schemeClr val="tx1">
                    <a:lumMod val="95000"/>
                    <a:lumOff val="5000"/>
                  </a:schemeClr>
                </a:solidFill>
                <a:prstDash val="solid"/>
                <a:miter lim="800000"/>
              </a:ln>
              <a:solidFill>
                <a:srgbClr val="FF0000"/>
              </a:solidFill>
              <a:effectLst>
                <a:outerShdw blurRad="25500" dist="23000" dir="7020000" algn="tl">
                  <a:srgbClr val="000000">
                    <a:alpha val="50000"/>
                  </a:srgbClr>
                </a:outerShdw>
              </a:effectLst>
            </a:endParaRPr>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305800" cy="6074736"/>
          </a:xfrm>
        </p:spPr>
        <p:txBody>
          <a:bodyPr>
            <a:normAutofit/>
          </a:bodyPr>
          <a:lstStyle/>
          <a:p>
            <a:endParaRPr lang="en-US" sz="2800" dirty="0" smtClean="0">
              <a:cs typeface="B Zar" pitchFamily="2" charset="-78"/>
            </a:endParaRPr>
          </a:p>
          <a:p>
            <a:r>
              <a:rPr lang="en-US" sz="2800" dirty="0" smtClean="0">
                <a:cs typeface="B Zar" pitchFamily="2" charset="-78"/>
              </a:rPr>
              <a:t>a significant advantage of gel filtration is that conditions can be varied to suit the type of sample or the requirements for further purification, analysis or storage without altering the separation.</a:t>
            </a:r>
          </a:p>
          <a:p>
            <a:endParaRPr lang="en-US" sz="2800" dirty="0" smtClean="0">
              <a:cs typeface="B Zar" pitchFamily="2" charset="-78"/>
            </a:endParaRPr>
          </a:p>
          <a:p>
            <a:r>
              <a:rPr lang="en-US" sz="2800" dirty="0" smtClean="0"/>
              <a:t>no sample loss because solutes do not interact with the stationary phase. </a:t>
            </a:r>
          </a:p>
          <a:p>
            <a:endParaRPr lang="en-US" sz="2800" dirty="0">
              <a:cs typeface="B Zar" pitchFamily="2" charset="-78"/>
            </a:endParaRP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457200"/>
            <a:ext cx="7696200" cy="6016752"/>
          </a:xfrm>
        </p:spPr>
        <p:txBody>
          <a:bodyPr>
            <a:normAutofit fontScale="85000" lnSpcReduction="20000"/>
          </a:bodyPr>
          <a:lstStyle/>
          <a:p>
            <a:pPr marL="609600" indent="-609600">
              <a:lnSpc>
                <a:spcPct val="80000"/>
              </a:lnSpc>
            </a:pPr>
            <a:endParaRPr lang="en-US" dirty="0" smtClean="0"/>
          </a:p>
          <a:p>
            <a:pPr marL="609600" indent="-609600">
              <a:lnSpc>
                <a:spcPct val="80000"/>
              </a:lnSpc>
              <a:buFontTx/>
              <a:buAutoNum type="arabicPeriod"/>
            </a:pPr>
            <a:r>
              <a:rPr lang="en-US" dirty="0" smtClean="0"/>
              <a:t>It doesn’t depend on temperature, pH, ionic strength and buffer composition. </a:t>
            </a:r>
          </a:p>
          <a:p>
            <a:pPr marL="609600" indent="-609600">
              <a:lnSpc>
                <a:spcPct val="80000"/>
              </a:lnSpc>
              <a:buFontTx/>
              <a:buAutoNum type="arabicPeriod"/>
            </a:pPr>
            <a:r>
              <a:rPr lang="en-US" dirty="0" smtClean="0"/>
              <a:t>So separation can be carried out under any conditions.</a:t>
            </a:r>
          </a:p>
          <a:p>
            <a:pPr marL="609600" indent="-609600">
              <a:lnSpc>
                <a:spcPct val="80000"/>
              </a:lnSpc>
              <a:buFontTx/>
              <a:buAutoNum type="arabicPeriod"/>
            </a:pPr>
            <a:endParaRPr lang="en-US" dirty="0" smtClean="0"/>
          </a:p>
          <a:p>
            <a:r>
              <a:rPr lang="en-US" dirty="0" smtClean="0"/>
              <a:t>The elution volume is related to the molecular weight . </a:t>
            </a:r>
          </a:p>
          <a:p>
            <a:endParaRPr lang="en-US" dirty="0" smtClean="0"/>
          </a:p>
          <a:p>
            <a:r>
              <a:rPr lang="en-US" dirty="0" smtClean="0"/>
              <a:t> </a:t>
            </a:r>
            <a:r>
              <a:rPr lang="en-US" dirty="0" err="1" smtClean="0"/>
              <a:t>dimers</a:t>
            </a:r>
            <a:r>
              <a:rPr lang="en-US" dirty="0" smtClean="0"/>
              <a:t> and larger polymeric forms of the target molecule to be separated from monomers and denatured forms may be separated from native ones.</a:t>
            </a:r>
          </a:p>
          <a:p>
            <a:r>
              <a:rPr lang="en-US" dirty="0" smtClean="0"/>
              <a:t/>
            </a:r>
            <a:br>
              <a:rPr lang="en-US" dirty="0" smtClean="0"/>
            </a:br>
            <a:r>
              <a:rPr lang="en-US" dirty="0" smtClean="0"/>
              <a:t/>
            </a:r>
            <a:br>
              <a:rPr lang="en-US" dirty="0" smtClean="0"/>
            </a:br>
            <a:r>
              <a:rPr lang="en-US" dirty="0" smtClean="0"/>
              <a:t/>
            </a:r>
            <a:br>
              <a:rPr lang="en-US" dirty="0" smtClean="0"/>
            </a:br>
            <a:r>
              <a:rPr lang="en-US" dirty="0" smtClean="0"/>
              <a:t>* the sample is not concentrated during the separation, but slightly diluted.</a:t>
            </a:r>
          </a:p>
          <a:p>
            <a:r>
              <a:rPr lang="en-US" dirty="0" smtClean="0"/>
              <a:t/>
            </a:r>
            <a:br>
              <a:rPr lang="en-US" dirty="0" smtClean="0"/>
            </a:br>
            <a:r>
              <a:rPr lang="en-US" dirty="0" smtClean="0"/>
              <a:t>*make the </a:t>
            </a:r>
            <a:r>
              <a:rPr lang="en-US" b="1" dirty="0" smtClean="0">
                <a:solidFill>
                  <a:srgbClr val="FF0000"/>
                </a:solidFill>
              </a:rPr>
              <a:t>selectivity unique and high overall resolutions </a:t>
            </a:r>
            <a:r>
              <a:rPr lang="en-US" dirty="0" smtClean="0"/>
              <a:t>are obtained when gel filtration is combined with other LC techniques.</a:t>
            </a:r>
          </a:p>
          <a:p>
            <a:r>
              <a:rPr lang="en-US" dirty="0" smtClean="0"/>
              <a:t/>
            </a:r>
            <a:br>
              <a:rPr lang="en-US" dirty="0" smtClean="0"/>
            </a:br>
            <a:r>
              <a:rPr lang="en-US" sz="1800" dirty="0" smtClean="0"/>
              <a:t/>
            </a:r>
            <a:br>
              <a:rPr lang="en-US" sz="1800" dirty="0" smtClean="0"/>
            </a:br>
            <a:r>
              <a:rPr lang="en-US" sz="1800" dirty="0" smtClean="0"/>
              <a:t>. </a:t>
            </a:r>
            <a:endParaRPr lang="en-US" dirty="0" smtClean="0"/>
          </a:p>
          <a:p>
            <a:endParaRPr lang="en-US" dirty="0"/>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001000" cy="6324600"/>
          </a:xfrm>
        </p:spPr>
        <p:txBody>
          <a:bodyPr>
            <a:normAutofit/>
          </a:bodyPr>
          <a:lstStyle/>
          <a:p>
            <a:r>
              <a:rPr lang="en-US" dirty="0"/>
              <a:t>Gel filtration is well suited for </a:t>
            </a:r>
            <a:r>
              <a:rPr lang="en-US" dirty="0" err="1"/>
              <a:t>biomolecules</a:t>
            </a:r>
            <a:r>
              <a:rPr lang="en-US" dirty="0"/>
              <a:t> that may be sensitive to changes in </a:t>
            </a:r>
            <a:r>
              <a:rPr lang="en-US" dirty="0" err="1" smtClean="0"/>
              <a:t>pH,concentration</a:t>
            </a:r>
            <a:r>
              <a:rPr lang="en-US" dirty="0" smtClean="0"/>
              <a:t> </a:t>
            </a:r>
            <a:r>
              <a:rPr lang="en-US" dirty="0"/>
              <a:t>of metal ions or co-factors and harsh environmental </a:t>
            </a:r>
            <a:r>
              <a:rPr lang="en-US" dirty="0" smtClean="0"/>
              <a:t>conditions</a:t>
            </a:r>
            <a:r>
              <a:rPr lang="en-US" dirty="0"/>
              <a:t>. </a:t>
            </a:r>
            <a:endParaRPr lang="en-US" dirty="0" smtClean="0"/>
          </a:p>
          <a:p>
            <a:endParaRPr lang="en-US" dirty="0" smtClean="0"/>
          </a:p>
          <a:p>
            <a:r>
              <a:rPr lang="en-US" dirty="0" smtClean="0"/>
              <a:t>Separations can </a:t>
            </a:r>
            <a:r>
              <a:rPr lang="en-US" dirty="0"/>
              <a:t>be </a:t>
            </a:r>
            <a:r>
              <a:rPr lang="en-US" dirty="0" smtClean="0"/>
              <a:t>performed:</a:t>
            </a:r>
          </a:p>
          <a:p>
            <a:r>
              <a:rPr lang="en-US" dirty="0" smtClean="0"/>
              <a:t> </a:t>
            </a:r>
            <a:r>
              <a:rPr lang="en-US" dirty="0"/>
              <a:t>in the </a:t>
            </a:r>
            <a:r>
              <a:rPr lang="en-US" sz="2800" b="1" dirty="0">
                <a:solidFill>
                  <a:srgbClr val="FF0000"/>
                </a:solidFill>
              </a:rPr>
              <a:t>presence of essential ions or cofactors</a:t>
            </a:r>
            <a:r>
              <a:rPr lang="en-US" dirty="0"/>
              <a:t>, </a:t>
            </a:r>
            <a:r>
              <a:rPr lang="en-US" sz="2800" b="1" dirty="0">
                <a:solidFill>
                  <a:srgbClr val="FF0000"/>
                </a:solidFill>
              </a:rPr>
              <a:t>detergents</a:t>
            </a:r>
            <a:r>
              <a:rPr lang="en-US" b="1" dirty="0"/>
              <a:t>, </a:t>
            </a:r>
            <a:r>
              <a:rPr lang="en-US" sz="2800" b="1" dirty="0" smtClean="0">
                <a:solidFill>
                  <a:srgbClr val="FF0000"/>
                </a:solidFill>
              </a:rPr>
              <a:t>urea</a:t>
            </a:r>
            <a:r>
              <a:rPr lang="en-US" dirty="0"/>
              <a:t>, </a:t>
            </a:r>
            <a:r>
              <a:rPr lang="en-US" sz="2800" b="1" dirty="0" smtClean="0">
                <a:solidFill>
                  <a:srgbClr val="FF0000"/>
                </a:solidFill>
              </a:rPr>
              <a:t>guanidine hydrochloride</a:t>
            </a:r>
            <a:r>
              <a:rPr lang="en-US" dirty="0"/>
              <a:t>, </a:t>
            </a:r>
            <a:r>
              <a:rPr lang="en-US" dirty="0" smtClean="0"/>
              <a:t>at </a:t>
            </a:r>
            <a:r>
              <a:rPr lang="en-US" sz="2800" b="1" dirty="0">
                <a:solidFill>
                  <a:srgbClr val="FF0000"/>
                </a:solidFill>
              </a:rPr>
              <a:t>high or low ionic strength</a:t>
            </a:r>
            <a:r>
              <a:rPr lang="en-US" dirty="0"/>
              <a:t>, </a:t>
            </a:r>
            <a:r>
              <a:rPr lang="en-US" sz="2800" b="1" dirty="0">
                <a:solidFill>
                  <a:srgbClr val="FF0000"/>
                </a:solidFill>
              </a:rPr>
              <a:t>at 37 °C or in the cold </a:t>
            </a:r>
            <a:r>
              <a:rPr lang="en-US" sz="2800" b="1" dirty="0" smtClean="0">
                <a:solidFill>
                  <a:srgbClr val="FF0000"/>
                </a:solidFill>
              </a:rPr>
              <a:t>room</a:t>
            </a:r>
            <a:endParaRPr lang="fa-IR" sz="2800" b="1" dirty="0" smtClean="0">
              <a:solidFill>
                <a:srgbClr val="FF0000"/>
              </a:solidFill>
            </a:endParaRPr>
          </a:p>
          <a:p>
            <a:r>
              <a:rPr lang="en-US" sz="2800" b="1" dirty="0" smtClean="0">
                <a:solidFill>
                  <a:srgbClr val="FF0000"/>
                </a:solidFill>
              </a:rPr>
              <a:t> </a:t>
            </a:r>
            <a:endParaRPr lang="en-US" b="1" dirty="0" smtClean="0">
              <a:solidFill>
                <a:srgbClr val="FF0000"/>
              </a:solidFill>
            </a:endParaRPr>
          </a:p>
          <a:p>
            <a:r>
              <a:rPr lang="en-US" dirty="0" smtClean="0"/>
              <a:t>                   according to the requirements of the experiment</a:t>
            </a:r>
            <a:endParaRPr lang="en-US" dirty="0"/>
          </a:p>
        </p:txBody>
      </p:sp>
      <p:sp>
        <p:nvSpPr>
          <p:cNvPr id="5" name="Right Arrow 4"/>
          <p:cNvSpPr/>
          <p:nvPr/>
        </p:nvSpPr>
        <p:spPr>
          <a:xfrm>
            <a:off x="685800" y="4724400"/>
            <a:ext cx="1295400" cy="457200"/>
          </a:xfrm>
          <a:prstGeom prst="rightArrow">
            <a:avLst/>
          </a:prstGeom>
          <a:solidFill>
            <a:srgbClr val="4BD4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a:solidFill>
            <a:srgbClr val="FFFF00"/>
          </a:solidFill>
          <a:effectLst>
            <a:outerShdw blurRad="63500" sx="102000" sy="102000" algn="ctr" rotWithShape="0">
              <a:prstClr val="black">
                <a:alpha val="40000"/>
              </a:prstClr>
            </a:outerShdw>
          </a:effectLst>
        </p:spPr>
        <p:txBody>
          <a:bodyPr>
            <a:noAutofit/>
          </a:bodyPr>
          <a:lstStyle/>
          <a:p>
            <a:r>
              <a:rPr lang="en-US" sz="3200" b="1" cap="none" dirty="0" smtClean="0">
                <a:ln w="18000">
                  <a:solidFill>
                    <a:schemeClr val="tx1">
                      <a:lumMod val="95000"/>
                      <a:lumOff val="5000"/>
                    </a:schemeClr>
                  </a:solidFill>
                  <a:prstDash val="solid"/>
                  <a:miter lim="800000"/>
                </a:ln>
                <a:solidFill>
                  <a:srgbClr val="FF0000"/>
                </a:solidFill>
                <a:effectLst>
                  <a:outerShdw blurRad="25500" dist="23000" dir="7020000" algn="tl">
                    <a:srgbClr val="000000">
                      <a:alpha val="50000"/>
                    </a:srgbClr>
                  </a:outerShdw>
                </a:effectLst>
              </a:rPr>
              <a:t>Estimation of molecular weight</a:t>
            </a:r>
            <a:endParaRPr lang="en-US" sz="3200" b="1" cap="none" dirty="0">
              <a:ln w="18000">
                <a:solidFill>
                  <a:schemeClr val="tx1">
                    <a:lumMod val="95000"/>
                    <a:lumOff val="5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3" name="Content Placeholder 2"/>
          <p:cNvSpPr>
            <a:spLocks noGrp="1"/>
          </p:cNvSpPr>
          <p:nvPr>
            <p:ph sz="quarter" idx="1"/>
          </p:nvPr>
        </p:nvSpPr>
        <p:spPr>
          <a:xfrm>
            <a:off x="304800" y="1066800"/>
            <a:ext cx="8153400" cy="5562600"/>
          </a:xfrm>
        </p:spPr>
        <p:txBody>
          <a:bodyPr>
            <a:noAutofit/>
          </a:bodyPr>
          <a:lstStyle/>
          <a:p>
            <a:r>
              <a:rPr lang="en-US" dirty="0" smtClean="0"/>
              <a:t>To do this, several proteins with known molecular weights are run on the column and their elution volumes determined.</a:t>
            </a:r>
          </a:p>
          <a:p>
            <a:r>
              <a:rPr lang="en-US" dirty="0" smtClean="0"/>
              <a:t> </a:t>
            </a:r>
          </a:p>
          <a:p>
            <a:r>
              <a:rPr lang="en-US" dirty="0" smtClean="0"/>
              <a:t> If the elution volumes(retention time) are then plotted against the log molecular weight of the corresponding proteins, a straight line is obtained for the separation range of the gel being used.(the calibration curve)</a:t>
            </a:r>
          </a:p>
          <a:p>
            <a:endParaRPr lang="en-US" dirty="0" smtClean="0"/>
          </a:p>
          <a:p>
            <a:endParaRPr lang="en-US" dirty="0" smtClean="0"/>
          </a:p>
          <a:p>
            <a:r>
              <a:rPr lang="en-US" dirty="0" smtClean="0"/>
              <a:t>The linear relationship breaks down with </a:t>
            </a:r>
            <a:r>
              <a:rPr lang="en-US" dirty="0" err="1" smtClean="0"/>
              <a:t>nonglobular</a:t>
            </a:r>
            <a:r>
              <a:rPr lang="en-US" dirty="0" smtClean="0"/>
              <a:t> proteins and DNA since both are </a:t>
            </a:r>
            <a:r>
              <a:rPr lang="en-US" dirty="0" err="1" smtClean="0"/>
              <a:t>nonspherical</a:t>
            </a:r>
            <a:r>
              <a:rPr lang="en-US" dirty="0" smtClean="0"/>
              <a:t> in shape.</a:t>
            </a:r>
          </a:p>
          <a:p>
            <a:endParaRPr lang="en-US" sz="1800" dirty="0" smtClean="0"/>
          </a:p>
          <a:p>
            <a:r>
              <a:rPr lang="en-US" sz="1800" dirty="0" smtClean="0"/>
              <a:t> </a:t>
            </a:r>
            <a:endParaRPr lang="en-US" sz="1800" dirty="0"/>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effectLst>
            <a:outerShdw blurRad="152400" dist="317500" dir="5400000" sx="90000" sy="-19000" rotWithShape="0">
              <a:prstClr val="black">
                <a:alpha val="15000"/>
              </a:prstClr>
            </a:outerShdw>
          </a:effectLst>
        </p:spPr>
        <p:txBody>
          <a:bodyPr>
            <a:normAutofit fontScale="90000"/>
          </a:bodyPr>
          <a:lstStyle/>
          <a:p>
            <a:r>
              <a:rPr lang="en-US" dirty="0" smtClean="0"/>
              <a:t/>
            </a:r>
            <a:br>
              <a:rPr lang="en-US" dirty="0" smtClean="0"/>
            </a:br>
            <a:r>
              <a:rPr lang="en-US" sz="4400" b="1" cap="none" dirty="0" smtClean="0">
                <a:ln w="18000">
                  <a:solidFill>
                    <a:schemeClr val="tx1">
                      <a:lumMod val="95000"/>
                      <a:lumOff val="5000"/>
                    </a:schemeClr>
                  </a:solidFill>
                  <a:prstDash val="solid"/>
                  <a:miter lim="800000"/>
                </a:ln>
                <a:solidFill>
                  <a:srgbClr val="FF0000"/>
                </a:solidFill>
                <a:effectLst>
                  <a:outerShdw blurRad="25500" dist="23000" dir="7020000" algn="tl">
                    <a:srgbClr val="000000">
                      <a:alpha val="50000"/>
                    </a:srgbClr>
                  </a:outerShdw>
                </a:effectLst>
              </a:rPr>
              <a:t>Protein Molecular Weight</a:t>
            </a:r>
            <a:r>
              <a:rPr lang="en-US" sz="3100" b="1" cap="none" dirty="0" smtClean="0">
                <a:ln w="18000">
                  <a:solidFill>
                    <a:schemeClr val="tx1">
                      <a:lumMod val="95000"/>
                      <a:lumOff val="5000"/>
                    </a:schemeClr>
                  </a:solidFill>
                  <a:prstDash val="solid"/>
                  <a:miter lim="800000"/>
                </a:ln>
                <a:solidFill>
                  <a:srgbClr val="FF0000"/>
                </a:solidFill>
                <a:effectLst>
                  <a:outerShdw blurRad="25500" dist="23000" dir="7020000" algn="tl">
                    <a:srgbClr val="000000">
                      <a:alpha val="50000"/>
                    </a:srgbClr>
                  </a:outerShdw>
                </a:effectLst>
              </a:rPr>
              <a:t/>
            </a:r>
            <a:br>
              <a:rPr lang="en-US" sz="3100" b="1" cap="none" dirty="0" smtClean="0">
                <a:ln w="18000">
                  <a:solidFill>
                    <a:schemeClr val="tx1">
                      <a:lumMod val="95000"/>
                      <a:lumOff val="5000"/>
                    </a:schemeClr>
                  </a:solidFill>
                  <a:prstDash val="solid"/>
                  <a:miter lim="800000"/>
                </a:ln>
                <a:solidFill>
                  <a:srgbClr val="FF0000"/>
                </a:solidFill>
                <a:effectLst>
                  <a:outerShdw blurRad="25500" dist="23000" dir="7020000" algn="tl">
                    <a:srgbClr val="000000">
                      <a:alpha val="50000"/>
                    </a:srgbClr>
                  </a:outerShdw>
                </a:effectLst>
              </a:rPr>
            </a:br>
            <a:endParaRPr lang="en-US" dirty="0">
              <a:ln w="18000">
                <a:solidFill>
                  <a:schemeClr val="tx1">
                    <a:lumMod val="95000"/>
                    <a:lumOff val="5000"/>
                  </a:schemeClr>
                </a:solidFill>
                <a:prstDash val="solid"/>
                <a:miter lim="800000"/>
              </a:ln>
              <a:solidFill>
                <a:srgbClr val="FF0000"/>
              </a:solidFill>
            </a:endParaRPr>
          </a:p>
        </p:txBody>
      </p:sp>
      <p:sp>
        <p:nvSpPr>
          <p:cNvPr id="3" name="Content Placeholder 2"/>
          <p:cNvSpPr>
            <a:spLocks noGrp="1"/>
          </p:cNvSpPr>
          <p:nvPr>
            <p:ph sz="quarter" idx="1"/>
          </p:nvPr>
        </p:nvSpPr>
        <p:spPr/>
        <p:txBody>
          <a:bodyPr>
            <a:normAutofit fontScale="92500" lnSpcReduction="10000"/>
          </a:bodyPr>
          <a:lstStyle/>
          <a:p>
            <a:r>
              <a:rPr lang="en-US" dirty="0" smtClean="0"/>
              <a:t/>
            </a:r>
            <a:br>
              <a:rPr lang="en-US" dirty="0" smtClean="0"/>
            </a:br>
            <a:r>
              <a:rPr lang="en-US" dirty="0" smtClean="0"/>
              <a:t> </a:t>
            </a:r>
            <a:r>
              <a:rPr lang="en-US" dirty="0" err="1" smtClean="0"/>
              <a:t>Cytochrome</a:t>
            </a:r>
            <a:r>
              <a:rPr lang="en-US" dirty="0" smtClean="0"/>
              <a:t> c                      11,700 </a:t>
            </a:r>
          </a:p>
          <a:p>
            <a:r>
              <a:rPr lang="en-US" dirty="0" err="1" smtClean="0"/>
              <a:t>Myoglobin</a:t>
            </a:r>
            <a:r>
              <a:rPr lang="en-US" dirty="0" smtClean="0"/>
              <a:t>                            16,800 </a:t>
            </a:r>
          </a:p>
          <a:p>
            <a:r>
              <a:rPr lang="en-US" dirty="0" err="1" smtClean="0"/>
              <a:t>Trypsinogen</a:t>
            </a:r>
            <a:r>
              <a:rPr lang="en-US" dirty="0" smtClean="0"/>
              <a:t>                         24,000</a:t>
            </a:r>
          </a:p>
          <a:p>
            <a:r>
              <a:rPr lang="en-US" dirty="0" smtClean="0"/>
              <a:t> Carbonic </a:t>
            </a:r>
            <a:r>
              <a:rPr lang="en-US" dirty="0" err="1" smtClean="0"/>
              <a:t>anhydrase</a:t>
            </a:r>
            <a:r>
              <a:rPr lang="en-US" dirty="0" smtClean="0"/>
              <a:t>           29,000 </a:t>
            </a:r>
          </a:p>
          <a:p>
            <a:r>
              <a:rPr lang="en-US" dirty="0" err="1" smtClean="0"/>
              <a:t>Ovalbumin</a:t>
            </a:r>
            <a:r>
              <a:rPr lang="en-US" dirty="0" smtClean="0"/>
              <a:t>                           45,000</a:t>
            </a:r>
          </a:p>
          <a:p>
            <a:r>
              <a:rPr lang="en-US" dirty="0" smtClean="0"/>
              <a:t> Hemoglobin                        64,500 </a:t>
            </a:r>
          </a:p>
          <a:p>
            <a:r>
              <a:rPr lang="en-US" dirty="0" smtClean="0"/>
              <a:t>Bovine serum albumin       66,000 </a:t>
            </a:r>
          </a:p>
          <a:p>
            <a:r>
              <a:rPr lang="en-US" dirty="0" err="1" smtClean="0"/>
              <a:t>Transferrin</a:t>
            </a:r>
            <a:r>
              <a:rPr lang="en-US" dirty="0" smtClean="0"/>
              <a:t>                           74,000</a:t>
            </a:r>
          </a:p>
          <a:p>
            <a:r>
              <a:rPr lang="en-US" dirty="0" smtClean="0"/>
              <a:t> Immunoglobulin G           158,000</a:t>
            </a:r>
          </a:p>
          <a:p>
            <a:r>
              <a:rPr lang="en-US" dirty="0" smtClean="0"/>
              <a:t> Fibrinogen                          341,000</a:t>
            </a:r>
          </a:p>
          <a:p>
            <a:r>
              <a:rPr lang="en-US" dirty="0" smtClean="0"/>
              <a:t> </a:t>
            </a:r>
            <a:r>
              <a:rPr lang="en-US" dirty="0" err="1" smtClean="0"/>
              <a:t>Ferritin</a:t>
            </a:r>
            <a:r>
              <a:rPr lang="en-US" dirty="0" smtClean="0"/>
              <a:t>                                470,000 </a:t>
            </a:r>
          </a:p>
          <a:p>
            <a:r>
              <a:rPr lang="en-US" dirty="0" err="1" smtClean="0"/>
              <a:t>Thyroglobulin</a:t>
            </a:r>
            <a:r>
              <a:rPr lang="en-US" dirty="0" smtClean="0"/>
              <a:t>                     670,000 </a:t>
            </a:r>
            <a:endParaRPr lang="en-US" dirty="0"/>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sz="quarter" idx="1"/>
          </p:nvPr>
        </p:nvPicPr>
        <p:blipFill>
          <a:blip r:embed="rId2" cstate="print"/>
          <a:stretch>
            <a:fillRect/>
          </a:stretch>
        </p:blipFill>
        <p:spPr bwMode="auto">
          <a:xfrm>
            <a:off x="1066800" y="838200"/>
            <a:ext cx="6063541" cy="50673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66800" y="609600"/>
            <a:ext cx="6629400" cy="2286000"/>
          </a:xfrm>
          <a:solidFill>
            <a:srgbClr val="FF9999"/>
          </a:solidFill>
        </p:spPr>
        <p:txBody>
          <a:bodyPr>
            <a:noAutofit/>
          </a:bodyPr>
          <a:lstStyle/>
          <a:p>
            <a:r>
              <a:rPr lang="en-US" sz="3200" b="1" dirty="0" smtClean="0">
                <a:ln w="12700">
                  <a:solidFill>
                    <a:sysClr val="windowText" lastClr="000000"/>
                  </a:solidFill>
                  <a:prstDash val="solid"/>
                </a:ln>
                <a:solidFill>
                  <a:srgbClr val="FF0000"/>
                </a:solidFill>
                <a:effectLst>
                  <a:outerShdw blurRad="41275" dist="20320" dir="1800000" algn="tl" rotWithShape="0">
                    <a:srgbClr val="000000">
                      <a:alpha val="40000"/>
                    </a:srgbClr>
                  </a:outerShdw>
                </a:effectLst>
              </a:rPr>
              <a:t>size exclusion</a:t>
            </a:r>
          </a:p>
          <a:p>
            <a:r>
              <a:rPr lang="en-US" sz="3200" b="1" dirty="0" smtClean="0">
                <a:ln w="12700">
                  <a:solidFill>
                    <a:sysClr val="windowText" lastClr="000000"/>
                  </a:solidFill>
                  <a:prstDash val="solid"/>
                </a:ln>
                <a:solidFill>
                  <a:srgbClr val="FF0000"/>
                </a:solidFill>
                <a:effectLst>
                  <a:outerShdw blurRad="41275" dist="20320" dir="1800000" algn="tl" rotWithShape="0">
                    <a:srgbClr val="000000">
                      <a:alpha val="40000"/>
                    </a:srgbClr>
                  </a:outerShdw>
                </a:effectLst>
              </a:rPr>
              <a:t> (gel filtration,</a:t>
            </a:r>
            <a:r>
              <a:rPr lang="en-US" sz="3200" dirty="0" smtClean="0"/>
              <a:t> </a:t>
            </a:r>
            <a:r>
              <a:rPr lang="en-US" sz="3200" b="1" dirty="0" smtClean="0">
                <a:ln w="18000">
                  <a:solidFill>
                    <a:schemeClr val="tx1">
                      <a:lumMod val="95000"/>
                      <a:lumOff val="5000"/>
                    </a:schemeClr>
                  </a:solidFill>
                  <a:prstDash val="solid"/>
                  <a:miter lim="800000"/>
                </a:ln>
                <a:solidFill>
                  <a:srgbClr val="FF0000"/>
                </a:solidFill>
                <a:effectLst>
                  <a:outerShdw blurRad="25500" dist="23000" dir="7020000" algn="tl">
                    <a:srgbClr val="000000">
                      <a:alpha val="50000"/>
                    </a:srgbClr>
                  </a:outerShdw>
                </a:effectLst>
              </a:rPr>
              <a:t>gel permeation </a:t>
            </a:r>
            <a:r>
              <a:rPr lang="en-US" sz="3200" b="1" dirty="0" smtClean="0">
                <a:ln w="12700">
                  <a:solidFill>
                    <a:sysClr val="windowText" lastClr="000000"/>
                  </a:solidFill>
                  <a:prstDash val="solid"/>
                </a:ln>
                <a:solidFill>
                  <a:srgbClr val="FF0000"/>
                </a:solidFill>
                <a:effectLst>
                  <a:outerShdw blurRad="41275" dist="20320" dir="1800000" algn="tl" rotWithShape="0">
                    <a:srgbClr val="000000">
                      <a:alpha val="40000"/>
                    </a:srgbClr>
                  </a:outerShdw>
                </a:effectLst>
              </a:rPr>
              <a:t>) chromatography</a:t>
            </a:r>
            <a:endParaRPr lang="en-US" sz="3200" dirty="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228600"/>
            <a:ext cx="8229600" cy="6477000"/>
          </a:xfrm>
        </p:spPr>
        <p:txBody>
          <a:bodyPr>
            <a:normAutofit fontScale="92500" lnSpcReduction="1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a:t>
            </a:r>
            <a:endParaRPr lang="en-US" dirty="0"/>
          </a:p>
        </p:txBody>
      </p:sp>
      <p:sp>
        <p:nvSpPr>
          <p:cNvPr id="4" name="Oval 3"/>
          <p:cNvSpPr/>
          <p:nvPr/>
        </p:nvSpPr>
        <p:spPr>
          <a:xfrm>
            <a:off x="228600" y="304800"/>
            <a:ext cx="7924800" cy="1143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FF0000"/>
                </a:solidFill>
              </a:rPr>
              <a:t>V</a:t>
            </a:r>
            <a:r>
              <a:rPr lang="en-US" sz="2400" b="1" baseline="-25000" dirty="0" smtClean="0">
                <a:solidFill>
                  <a:srgbClr val="FF0000"/>
                </a:solidFill>
              </a:rPr>
              <a:t>0</a:t>
            </a:r>
            <a:r>
              <a:rPr lang="en-US" sz="2000" b="1" dirty="0" smtClean="0">
                <a:solidFill>
                  <a:srgbClr val="FF0000"/>
                </a:solidFill>
              </a:rPr>
              <a:t> </a:t>
            </a:r>
            <a:r>
              <a:rPr lang="en-US" sz="2000" b="1" dirty="0" smtClean="0">
                <a:solidFill>
                  <a:schemeClr val="tx1"/>
                </a:solidFill>
              </a:rPr>
              <a:t>is the volume of mobile phase between the beads of the stationary phase inside the column (sometimes called the void volume)</a:t>
            </a:r>
          </a:p>
        </p:txBody>
      </p:sp>
      <p:sp>
        <p:nvSpPr>
          <p:cNvPr id="5" name="Rectangle 4"/>
          <p:cNvSpPr/>
          <p:nvPr/>
        </p:nvSpPr>
        <p:spPr>
          <a:xfrm>
            <a:off x="533400" y="1676400"/>
            <a:ext cx="3276600" cy="2895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Large molecules are eluted in or just after the </a:t>
            </a:r>
            <a:r>
              <a:rPr lang="en-US" sz="2400" b="1" i="1" dirty="0" smtClean="0">
                <a:solidFill>
                  <a:schemeClr val="tx1"/>
                </a:solidFill>
              </a:rPr>
              <a:t>void volume, </a:t>
            </a:r>
            <a:r>
              <a:rPr lang="en-US" sz="2400" b="1" i="1" dirty="0" smtClean="0">
                <a:solidFill>
                  <a:srgbClr val="FF0000"/>
                </a:solidFill>
              </a:rPr>
              <a:t>Vo</a:t>
            </a:r>
            <a:r>
              <a:rPr lang="en-US" sz="2400" b="1" i="1" dirty="0" smtClean="0">
                <a:solidFill>
                  <a:schemeClr val="tx1"/>
                </a:solidFill>
              </a:rPr>
              <a:t> </a:t>
            </a:r>
            <a:r>
              <a:rPr lang="en-US" sz="2400" i="1" dirty="0" smtClean="0">
                <a:solidFill>
                  <a:schemeClr val="tx1"/>
                </a:solidFill>
              </a:rPr>
              <a:t>as they </a:t>
            </a:r>
            <a:r>
              <a:rPr lang="en-US" sz="2400" dirty="0" smtClean="0">
                <a:solidFill>
                  <a:schemeClr val="tx1"/>
                </a:solidFill>
              </a:rPr>
              <a:t>pass through the column at the same speed as the flow of buffer.</a:t>
            </a:r>
          </a:p>
        </p:txBody>
      </p:sp>
      <p:sp>
        <p:nvSpPr>
          <p:cNvPr id="6" name="Rectangle 5"/>
          <p:cNvSpPr/>
          <p:nvPr/>
        </p:nvSpPr>
        <p:spPr>
          <a:xfrm>
            <a:off x="4495800" y="1676400"/>
            <a:ext cx="3505200" cy="2895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a:t>
            </a:r>
            <a:r>
              <a:rPr lang="en-US" sz="3200" dirty="0" smtClean="0">
                <a:solidFill>
                  <a:srgbClr val="FF0000"/>
                </a:solidFill>
              </a:rPr>
              <a:t>V</a:t>
            </a:r>
            <a:r>
              <a:rPr lang="en-US" sz="3200" baseline="-25000" dirty="0" smtClean="0">
                <a:solidFill>
                  <a:srgbClr val="FF0000"/>
                </a:solidFill>
              </a:rPr>
              <a:t>i</a:t>
            </a:r>
            <a:r>
              <a:rPr lang="en-US" sz="2800" dirty="0" smtClean="0">
                <a:solidFill>
                  <a:schemeClr val="tx1"/>
                </a:solidFill>
              </a:rPr>
              <a:t> is the volume of mobile phase inside the porous beads (also called the included volume) </a:t>
            </a:r>
          </a:p>
        </p:txBody>
      </p:sp>
      <p:sp>
        <p:nvSpPr>
          <p:cNvPr id="7" name="Oval 6"/>
          <p:cNvSpPr/>
          <p:nvPr/>
        </p:nvSpPr>
        <p:spPr>
          <a:xfrm>
            <a:off x="533400" y="4724400"/>
            <a:ext cx="7620000" cy="1524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err="1" smtClean="0">
                <a:solidFill>
                  <a:srgbClr val="FF0000"/>
                </a:solidFill>
              </a:rPr>
              <a:t>Vt</a:t>
            </a:r>
            <a:r>
              <a:rPr lang="en-US" sz="2000" dirty="0" smtClean="0">
                <a:solidFill>
                  <a:schemeClr val="tx1">
                    <a:lumMod val="95000"/>
                    <a:lumOff val="5000"/>
                  </a:schemeClr>
                </a:solidFill>
              </a:rPr>
              <a:t>, is equal to the sum of the volume of the gel matrix, the volume inside the gel matrix, and the volume outside the matrix. </a:t>
            </a:r>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sz="2800" b="1" dirty="0" smtClean="0">
                <a:solidFill>
                  <a:srgbClr val="FF0000"/>
                </a:solidFill>
              </a:rPr>
              <a:t>                </a:t>
            </a:r>
            <a:endParaRPr lang="en-US" sz="2800" dirty="0" smtClean="0"/>
          </a:p>
          <a:p>
            <a:endParaRPr lang="en-US" sz="2800" b="1" dirty="0" smtClean="0">
              <a:solidFill>
                <a:srgbClr val="FF0000"/>
              </a:solidFill>
            </a:endParaRPr>
          </a:p>
          <a:p>
            <a:endParaRPr lang="en-US" dirty="0" smtClean="0"/>
          </a:p>
          <a:p>
            <a:endParaRPr lang="en-US" dirty="0"/>
          </a:p>
        </p:txBody>
      </p:sp>
      <p:sp>
        <p:nvSpPr>
          <p:cNvPr id="5" name="Right Arrow 4"/>
          <p:cNvSpPr/>
          <p:nvPr/>
        </p:nvSpPr>
        <p:spPr>
          <a:xfrm>
            <a:off x="685800" y="457200"/>
            <a:ext cx="1524000" cy="4846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p:cNvSpPr/>
          <p:nvPr/>
        </p:nvSpPr>
        <p:spPr>
          <a:xfrm>
            <a:off x="2514600" y="0"/>
            <a:ext cx="4724400" cy="1371600"/>
          </a:xfrm>
          <a:prstGeom prst="cloud">
            <a:avLst/>
          </a:prstGeom>
          <a:solidFill>
            <a:srgbClr val="4BD4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Vi = </a:t>
            </a:r>
            <a:r>
              <a:rPr lang="en-US" sz="3600" b="1" dirty="0" err="1" smtClean="0">
                <a:solidFill>
                  <a:schemeClr val="tx1"/>
                </a:solidFill>
              </a:rPr>
              <a:t>V</a:t>
            </a:r>
            <a:r>
              <a:rPr lang="en-US" sz="3600" b="1" baseline="-25000" dirty="0" err="1" smtClean="0">
                <a:solidFill>
                  <a:schemeClr val="tx1"/>
                </a:solidFill>
              </a:rPr>
              <a:t>t</a:t>
            </a:r>
            <a:r>
              <a:rPr lang="en-US" sz="3600" b="1" baseline="-25000" dirty="0" smtClean="0">
                <a:solidFill>
                  <a:schemeClr val="tx1"/>
                </a:solidFill>
              </a:rPr>
              <a:t> </a:t>
            </a:r>
            <a:r>
              <a:rPr lang="en-US" sz="3600" b="1" dirty="0" smtClean="0">
                <a:solidFill>
                  <a:schemeClr val="tx1"/>
                </a:solidFill>
              </a:rPr>
              <a:t>– V</a:t>
            </a:r>
            <a:r>
              <a:rPr lang="en-US" sz="3600" b="1" baseline="-25000" dirty="0" smtClean="0">
                <a:solidFill>
                  <a:schemeClr val="tx1"/>
                </a:solidFill>
              </a:rPr>
              <a:t>o</a:t>
            </a:r>
            <a:r>
              <a:rPr lang="en-US" sz="3600" b="1" dirty="0" smtClean="0">
                <a:solidFill>
                  <a:schemeClr val="tx1"/>
                </a:solidFill>
              </a:rPr>
              <a:t>.</a:t>
            </a:r>
            <a:endParaRPr lang="en-US" sz="3600" dirty="0">
              <a:solidFill>
                <a:schemeClr val="tx1"/>
              </a:solidFill>
            </a:endParaRPr>
          </a:p>
        </p:txBody>
      </p:sp>
      <p:sp>
        <p:nvSpPr>
          <p:cNvPr id="8" name="Bevel 7"/>
          <p:cNvSpPr/>
          <p:nvPr/>
        </p:nvSpPr>
        <p:spPr>
          <a:xfrm>
            <a:off x="685800" y="1524000"/>
            <a:ext cx="7391400" cy="1676400"/>
          </a:xfrm>
          <a:prstGeom prst="bevel">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smtClean="0">
                <a:solidFill>
                  <a:srgbClr val="FF0000"/>
                </a:solidFill>
              </a:rPr>
              <a:t>V</a:t>
            </a:r>
            <a:r>
              <a:rPr lang="en-US" sz="2400" b="1" baseline="-25000" dirty="0" err="1" smtClean="0">
                <a:solidFill>
                  <a:srgbClr val="FF0000"/>
                </a:solidFill>
              </a:rPr>
              <a:t>e</a:t>
            </a:r>
            <a:r>
              <a:rPr lang="en-US" sz="2000" dirty="0" smtClean="0">
                <a:solidFill>
                  <a:schemeClr val="tx1"/>
                </a:solidFill>
              </a:rPr>
              <a:t> is the retention volume of the protein</a:t>
            </a:r>
          </a:p>
          <a:p>
            <a:r>
              <a:rPr lang="en-US" sz="2000" dirty="0" smtClean="0">
                <a:solidFill>
                  <a:schemeClr val="tx1"/>
                </a:solidFill>
              </a:rPr>
              <a:t>The volume of buffer required to elute any given substance is known as the elution volume, </a:t>
            </a:r>
            <a:r>
              <a:rPr lang="en-US" sz="2000" dirty="0" err="1" smtClean="0">
                <a:solidFill>
                  <a:schemeClr val="tx1"/>
                </a:solidFill>
              </a:rPr>
              <a:t>Ve</a:t>
            </a:r>
            <a:r>
              <a:rPr lang="en-US" sz="2000" dirty="0" smtClean="0">
                <a:solidFill>
                  <a:schemeClr val="tx1"/>
                </a:solidFill>
              </a:rPr>
              <a:t>, of the compound. </a:t>
            </a:r>
            <a:r>
              <a:rPr lang="en-US" dirty="0" smtClean="0"/>
              <a:t> </a:t>
            </a:r>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cstate="print"/>
          <a:srcRect/>
          <a:stretch>
            <a:fillRect/>
          </a:stretch>
        </p:blipFill>
        <p:spPr bwMode="auto">
          <a:xfrm>
            <a:off x="533400" y="685800"/>
            <a:ext cx="7961709" cy="55626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sz="quarter" idx="1"/>
          </p:nvPr>
        </p:nvPicPr>
        <p:blipFill>
          <a:blip r:embed="rId2" cstate="print"/>
          <a:stretch>
            <a:fillRect/>
          </a:stretch>
        </p:blipFill>
        <p:spPr bwMode="auto">
          <a:xfrm>
            <a:off x="400628" y="304800"/>
            <a:ext cx="8087748" cy="62484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219200"/>
            <a:ext cx="8153400" cy="5254752"/>
          </a:xfrm>
        </p:spPr>
        <p:txBody>
          <a:bodyPr>
            <a:normAutofit fontScale="92500" lnSpcReduction="20000"/>
          </a:bodyPr>
          <a:lstStyle/>
          <a:p>
            <a:endParaRPr lang="en-US" dirty="0" smtClean="0"/>
          </a:p>
          <a:p>
            <a:endParaRPr lang="en-US" dirty="0" smtClean="0"/>
          </a:p>
          <a:p>
            <a:r>
              <a:rPr lang="en-US" sz="2800" b="1" dirty="0" smtClean="0"/>
              <a:t>column length</a:t>
            </a:r>
          </a:p>
          <a:p>
            <a:r>
              <a:rPr lang="en-US" sz="2800" b="1" dirty="0" smtClean="0"/>
              <a:t> the flow rate of elution</a:t>
            </a:r>
          </a:p>
          <a:p>
            <a:r>
              <a:rPr lang="en-US" sz="2800" b="1" dirty="0" smtClean="0"/>
              <a:t>and the particle size of the gel bead.</a:t>
            </a:r>
          </a:p>
          <a:p>
            <a:endParaRPr lang="en-US" dirty="0" smtClean="0"/>
          </a:p>
          <a:p>
            <a:r>
              <a:rPr lang="en-US" dirty="0" smtClean="0"/>
              <a:t> The column length is important in gel filtration, and resolution generally increases with increasing column length.</a:t>
            </a:r>
          </a:p>
          <a:p>
            <a:endParaRPr lang="en-US" dirty="0" smtClean="0"/>
          </a:p>
          <a:p>
            <a:endParaRPr lang="en-US" dirty="0" smtClean="0"/>
          </a:p>
          <a:p>
            <a:r>
              <a:rPr lang="en-US" dirty="0" smtClean="0"/>
              <a:t>the </a:t>
            </a:r>
            <a:r>
              <a:rPr lang="en-US" dirty="0" smtClean="0"/>
              <a:t>efficiency, and therefore the resolution, of any chromatographic analysis improves as the size of the gel bead decreases.</a:t>
            </a:r>
          </a:p>
          <a:p>
            <a:endParaRPr lang="en-US" dirty="0" smtClean="0"/>
          </a:p>
          <a:p>
            <a:r>
              <a:rPr lang="en-US" dirty="0" smtClean="0"/>
              <a:t> </a:t>
            </a:r>
          </a:p>
          <a:p>
            <a:endParaRPr lang="en-US" dirty="0" smtClean="0"/>
          </a:p>
          <a:p>
            <a:endParaRPr lang="en-US" dirty="0" smtClean="0"/>
          </a:p>
          <a:p>
            <a:endParaRPr lang="en-US" dirty="0"/>
          </a:p>
        </p:txBody>
      </p:sp>
      <p:sp>
        <p:nvSpPr>
          <p:cNvPr id="4" name="Oval 3"/>
          <p:cNvSpPr/>
          <p:nvPr/>
        </p:nvSpPr>
        <p:spPr>
          <a:xfrm>
            <a:off x="1066800" y="152400"/>
            <a:ext cx="6172200" cy="1143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8000">
                  <a:solidFill>
                    <a:schemeClr val="tx1"/>
                  </a:solidFill>
                  <a:prstDash val="solid"/>
                  <a:miter lim="800000"/>
                </a:ln>
                <a:solidFill>
                  <a:srgbClr val="FF0000"/>
                </a:solidFill>
                <a:effectLst>
                  <a:outerShdw blurRad="25500" dist="23000" dir="7020000" algn="tl">
                    <a:srgbClr val="000000">
                      <a:alpha val="50000"/>
                    </a:srgbClr>
                  </a:outerShdw>
                </a:effectLst>
              </a:rPr>
              <a:t>The resolution in gel filtration is dependent on</a:t>
            </a:r>
            <a:endParaRPr lang="en-US" sz="2400" b="1" dirty="0">
              <a:ln w="18000">
                <a:solidFill>
                  <a:schemeClr val="tx1"/>
                </a:solidFill>
                <a:prstDash val="solid"/>
                <a:miter lim="800000"/>
              </a:ln>
              <a:solidFill>
                <a:srgbClr val="FF0000"/>
              </a:solidFill>
              <a:effectLst>
                <a:outerShdw blurRad="25500" dist="23000" dir="7020000" algn="tl">
                  <a:srgbClr val="000000">
                    <a:alpha val="50000"/>
                  </a:srgbClr>
                </a:outerShdw>
              </a:effectLst>
            </a:endParaRPr>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cstate="print"/>
          <a:srcRect/>
          <a:stretch>
            <a:fillRect/>
          </a:stretch>
        </p:blipFill>
        <p:spPr bwMode="auto">
          <a:xfrm>
            <a:off x="685800" y="228600"/>
            <a:ext cx="6432541" cy="6371928"/>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153400" cy="6227136"/>
          </a:xfrm>
        </p:spPr>
        <p:txBody>
          <a:bodyPr>
            <a:noAutofit/>
          </a:bodyPr>
          <a:lstStyle/>
          <a:p>
            <a:endParaRPr lang="en-US" sz="1600" dirty="0" smtClean="0">
              <a:cs typeface="B Zar" pitchFamily="2" charset="-78"/>
            </a:endParaRPr>
          </a:p>
          <a:p>
            <a:r>
              <a:rPr lang="en-US" sz="1800" dirty="0" smtClean="0">
                <a:cs typeface="B Zar" pitchFamily="2" charset="-78"/>
              </a:rPr>
              <a:t> </a:t>
            </a:r>
            <a:r>
              <a:rPr lang="en-US" b="1" dirty="0">
                <a:solidFill>
                  <a:srgbClr val="FF0000"/>
                </a:solidFill>
                <a:cs typeface="B Zar" pitchFamily="2" charset="-78"/>
              </a:rPr>
              <a:t>The </a:t>
            </a:r>
            <a:r>
              <a:rPr lang="en-US" b="1" dirty="0" err="1" smtClean="0">
                <a:solidFill>
                  <a:srgbClr val="FF0000"/>
                </a:solidFill>
                <a:cs typeface="B Zar" pitchFamily="2" charset="-78"/>
              </a:rPr>
              <a:t>techniquecan</a:t>
            </a:r>
            <a:r>
              <a:rPr lang="en-US" b="1" dirty="0" smtClean="0">
                <a:solidFill>
                  <a:srgbClr val="FF0000"/>
                </a:solidFill>
                <a:cs typeface="B Zar" pitchFamily="2" charset="-78"/>
              </a:rPr>
              <a:t> </a:t>
            </a:r>
            <a:r>
              <a:rPr lang="en-US" b="1" dirty="0">
                <a:solidFill>
                  <a:srgbClr val="FF0000"/>
                </a:solidFill>
                <a:cs typeface="B Zar" pitchFamily="2" charset="-78"/>
              </a:rPr>
              <a:t>be applied in two distinct ways</a:t>
            </a:r>
            <a:r>
              <a:rPr lang="en-US" sz="1800" dirty="0" smtClean="0">
                <a:cs typeface="B Zar" pitchFamily="2" charset="-78"/>
              </a:rPr>
              <a:t>:</a:t>
            </a:r>
          </a:p>
          <a:p>
            <a:endParaRPr lang="en-US" sz="1600" dirty="0">
              <a:cs typeface="B Zar" pitchFamily="2" charset="-78"/>
            </a:endParaRPr>
          </a:p>
          <a:p>
            <a:r>
              <a:rPr lang="en-US" b="1" dirty="0" smtClean="0">
                <a:solidFill>
                  <a:srgbClr val="FF0000"/>
                </a:solidFill>
                <a:cs typeface="B Zar" pitchFamily="2" charset="-78"/>
              </a:rPr>
              <a:t>. </a:t>
            </a:r>
            <a:r>
              <a:rPr lang="en-US" sz="2800" b="1" dirty="0" smtClean="0">
                <a:solidFill>
                  <a:srgbClr val="FFFF00"/>
                </a:solidFill>
                <a:effectLst>
                  <a:outerShdw blurRad="38100" dist="38100" dir="2700000" algn="tl">
                    <a:srgbClr val="000000">
                      <a:alpha val="43137"/>
                    </a:srgbClr>
                  </a:outerShdw>
                </a:effectLst>
                <a:cs typeface="B Zar" pitchFamily="2" charset="-78"/>
              </a:rPr>
              <a:t>Group separations</a:t>
            </a:r>
            <a:r>
              <a:rPr lang="en-US" sz="2800" b="1" dirty="0" smtClean="0">
                <a:solidFill>
                  <a:srgbClr val="FFFF00"/>
                </a:solidFill>
                <a:cs typeface="B Zar" pitchFamily="2" charset="-78"/>
              </a:rPr>
              <a:t>:</a:t>
            </a:r>
            <a:endParaRPr lang="en-US" b="1" dirty="0" smtClean="0">
              <a:solidFill>
                <a:srgbClr val="FFFF00"/>
              </a:solidFill>
              <a:cs typeface="B Zar" pitchFamily="2" charset="-78"/>
            </a:endParaRPr>
          </a:p>
          <a:p>
            <a:r>
              <a:rPr lang="en-US" sz="1800" dirty="0" smtClean="0">
                <a:cs typeface="B Zar" pitchFamily="2" charset="-78"/>
              </a:rPr>
              <a:t>   according to size range.</a:t>
            </a:r>
          </a:p>
          <a:p>
            <a:endParaRPr lang="en-US" sz="1600" dirty="0" smtClean="0">
              <a:cs typeface="B Zar" pitchFamily="2" charset="-78"/>
            </a:endParaRPr>
          </a:p>
          <a:p>
            <a:r>
              <a:rPr lang="en-US" sz="1800" dirty="0" smtClean="0">
                <a:cs typeface="B Zar" pitchFamily="2" charset="-78"/>
              </a:rPr>
              <a:t> </a:t>
            </a:r>
            <a:r>
              <a:rPr lang="en-US" sz="1800" dirty="0">
                <a:cs typeface="B Zar" pitchFamily="2" charset="-78"/>
              </a:rPr>
              <a:t>A group separation can be used to remove high or low </a:t>
            </a:r>
            <a:r>
              <a:rPr lang="en-US" sz="1800" dirty="0" smtClean="0">
                <a:cs typeface="B Zar" pitchFamily="2" charset="-78"/>
              </a:rPr>
              <a:t>molecular</a:t>
            </a:r>
            <a:r>
              <a:rPr lang="fa-IR" sz="1800" dirty="0" smtClean="0">
                <a:cs typeface="B Zar" pitchFamily="2" charset="-78"/>
              </a:rPr>
              <a:t> </a:t>
            </a:r>
            <a:r>
              <a:rPr lang="en-US" sz="1800" dirty="0" smtClean="0">
                <a:cs typeface="B Zar" pitchFamily="2" charset="-78"/>
              </a:rPr>
              <a:t>contaminants </a:t>
            </a:r>
            <a:r>
              <a:rPr lang="en-US" sz="1800" dirty="0">
                <a:cs typeface="B Zar" pitchFamily="2" charset="-78"/>
              </a:rPr>
              <a:t>(such as phenol red from culture fluids) or to desalt and </a:t>
            </a:r>
            <a:r>
              <a:rPr lang="en-US" sz="1800" dirty="0" smtClean="0">
                <a:cs typeface="B Zar" pitchFamily="2" charset="-78"/>
              </a:rPr>
              <a:t>exchange buffers.</a:t>
            </a:r>
            <a:endParaRPr lang="en-US" sz="2800" b="1" dirty="0" smtClean="0">
              <a:cs typeface="B Zar" pitchFamily="2" charset="-78"/>
            </a:endParaRPr>
          </a:p>
          <a:p>
            <a:endParaRPr lang="en-US" b="1" dirty="0">
              <a:cs typeface="B Zar" pitchFamily="2" charset="-78"/>
            </a:endParaRPr>
          </a:p>
          <a:p>
            <a:r>
              <a:rPr lang="en-US" b="1" dirty="0" smtClean="0">
                <a:cs typeface="B Zar" pitchFamily="2" charset="-78"/>
              </a:rPr>
              <a:t>.</a:t>
            </a:r>
            <a:r>
              <a:rPr lang="en-US" sz="2800" b="1" dirty="0" smtClean="0">
                <a:solidFill>
                  <a:srgbClr val="FFFF00"/>
                </a:solidFill>
                <a:effectLst>
                  <a:outerShdw blurRad="38100" dist="38100" dir="2700000" algn="tl">
                    <a:srgbClr val="000000">
                      <a:alpha val="43137"/>
                    </a:srgbClr>
                  </a:outerShdw>
                </a:effectLst>
                <a:cs typeface="B Zar" pitchFamily="2" charset="-78"/>
              </a:rPr>
              <a:t>High </a:t>
            </a:r>
            <a:r>
              <a:rPr lang="en-US" sz="2800" b="1" dirty="0">
                <a:solidFill>
                  <a:srgbClr val="FFFF00"/>
                </a:solidFill>
                <a:effectLst>
                  <a:outerShdw blurRad="38100" dist="38100" dir="2700000" algn="tl">
                    <a:srgbClr val="000000">
                      <a:alpha val="43137"/>
                    </a:srgbClr>
                  </a:outerShdw>
                </a:effectLst>
                <a:cs typeface="B Zar" pitchFamily="2" charset="-78"/>
              </a:rPr>
              <a:t>resolution fractionation of </a:t>
            </a:r>
            <a:r>
              <a:rPr lang="en-US" sz="2800" b="1" dirty="0" err="1">
                <a:solidFill>
                  <a:srgbClr val="FFFF00"/>
                </a:solidFill>
                <a:effectLst>
                  <a:outerShdw blurRad="38100" dist="38100" dir="2700000" algn="tl">
                    <a:srgbClr val="000000">
                      <a:alpha val="43137"/>
                    </a:srgbClr>
                  </a:outerShdw>
                </a:effectLst>
                <a:cs typeface="B Zar" pitchFamily="2" charset="-78"/>
              </a:rPr>
              <a:t>biomolecules</a:t>
            </a:r>
            <a:r>
              <a:rPr lang="en-US" sz="2800" b="1" dirty="0" smtClean="0">
                <a:solidFill>
                  <a:srgbClr val="FFFF00"/>
                </a:solidFill>
                <a:cs typeface="B Zar" pitchFamily="2" charset="-78"/>
              </a:rPr>
              <a:t>:</a:t>
            </a:r>
            <a:endParaRPr lang="en-US" b="1" dirty="0" smtClean="0">
              <a:solidFill>
                <a:srgbClr val="FFFF00"/>
              </a:solidFill>
              <a:cs typeface="B Zar" pitchFamily="2" charset="-78"/>
            </a:endParaRPr>
          </a:p>
          <a:p>
            <a:r>
              <a:rPr lang="en-US" sz="1800" dirty="0" smtClean="0">
                <a:cs typeface="B Zar" pitchFamily="2" charset="-78"/>
              </a:rPr>
              <a:t>  according </a:t>
            </a:r>
            <a:r>
              <a:rPr lang="en-US" sz="1800" dirty="0">
                <a:cs typeface="B Zar" pitchFamily="2" charset="-78"/>
              </a:rPr>
              <a:t>to differences in their molecular size</a:t>
            </a:r>
            <a:r>
              <a:rPr lang="en-US" sz="1800" dirty="0" smtClean="0">
                <a:cs typeface="B Zar" pitchFamily="2" charset="-78"/>
              </a:rPr>
              <a:t>.</a:t>
            </a:r>
          </a:p>
          <a:p>
            <a:endParaRPr lang="en-US" sz="1600" dirty="0" smtClean="0">
              <a:cs typeface="B Zar" pitchFamily="2" charset="-78"/>
            </a:endParaRPr>
          </a:p>
          <a:p>
            <a:r>
              <a:rPr lang="en-US" sz="1800" dirty="0" smtClean="0">
                <a:cs typeface="B Zar" pitchFamily="2" charset="-78"/>
              </a:rPr>
              <a:t> </a:t>
            </a:r>
            <a:r>
              <a:rPr lang="en-US" sz="1800" dirty="0">
                <a:cs typeface="B Zar" pitchFamily="2" charset="-78"/>
              </a:rPr>
              <a:t>High resolution fractionation can be </a:t>
            </a:r>
            <a:r>
              <a:rPr lang="en-US" sz="1800" dirty="0" smtClean="0">
                <a:cs typeface="B Zar" pitchFamily="2" charset="-78"/>
              </a:rPr>
              <a:t>used to </a:t>
            </a:r>
            <a:r>
              <a:rPr lang="en-US" sz="1800" dirty="0">
                <a:cs typeface="B Zar" pitchFamily="2" charset="-78"/>
              </a:rPr>
              <a:t>isolate one or more components, to separate monomers from aggregates, to </a:t>
            </a:r>
            <a:r>
              <a:rPr lang="en-US" sz="1800" dirty="0" smtClean="0">
                <a:cs typeface="B Zar" pitchFamily="2" charset="-78"/>
              </a:rPr>
              <a:t>determine molecular </a:t>
            </a:r>
            <a:r>
              <a:rPr lang="en-US" sz="1800" dirty="0">
                <a:cs typeface="B Zar" pitchFamily="2" charset="-78"/>
              </a:rPr>
              <a:t>weight </a:t>
            </a:r>
            <a:r>
              <a:rPr lang="en-US" sz="1800" dirty="0" smtClean="0">
                <a:cs typeface="B Zar" pitchFamily="2" charset="-78"/>
              </a:rPr>
              <a:t>.</a:t>
            </a:r>
            <a:endParaRPr lang="en-US" sz="800" dirty="0">
              <a:cs typeface="B Zar" pitchFamily="2" charset="-78"/>
            </a:endParaRPr>
          </a:p>
        </p:txBody>
      </p:sp>
      <p:sp>
        <p:nvSpPr>
          <p:cNvPr id="4" name="5-Point Star 3"/>
          <p:cNvSpPr/>
          <p:nvPr/>
        </p:nvSpPr>
        <p:spPr>
          <a:xfrm>
            <a:off x="228600" y="1295400"/>
            <a:ext cx="533400" cy="533400"/>
          </a:xfrm>
          <a:prstGeom prst="star5">
            <a:avLst/>
          </a:prstGeom>
          <a:solidFill>
            <a:srgbClr val="4BD4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228600" y="4114800"/>
            <a:ext cx="533400" cy="533400"/>
          </a:xfrm>
          <a:prstGeom prst="star5">
            <a:avLst/>
          </a:prstGeom>
          <a:solidFill>
            <a:srgbClr val="4BD4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838200"/>
          </a:xfrm>
          <a:solidFill>
            <a:srgbClr val="FFFF00"/>
          </a:solidFill>
        </p:spPr>
        <p:style>
          <a:lnRef idx="2">
            <a:schemeClr val="accent2"/>
          </a:lnRef>
          <a:fillRef idx="1">
            <a:schemeClr val="lt1"/>
          </a:fillRef>
          <a:effectRef idx="0">
            <a:schemeClr val="accent2"/>
          </a:effectRef>
          <a:fontRef idx="minor">
            <a:schemeClr val="dk1"/>
          </a:fontRef>
        </p:style>
        <p:txBody>
          <a:bodyPr anchor="t">
            <a:noAutofit/>
          </a:bodyPr>
          <a:lstStyle/>
          <a:p>
            <a:r>
              <a:rPr lang="en-US" sz="4000" b="1" cap="none" dirty="0" smtClean="0">
                <a:ln w="18000">
                  <a:solidFill>
                    <a:sysClr val="windowText" lastClr="000000"/>
                  </a:solidFill>
                  <a:prstDash val="solid"/>
                  <a:miter lim="800000"/>
                </a:ln>
                <a:solidFill>
                  <a:srgbClr val="FF0000"/>
                </a:solidFill>
                <a:effectLst>
                  <a:outerShdw blurRad="25500" dist="23000" dir="7020000" algn="tl">
                    <a:srgbClr val="000000">
                      <a:alpha val="50000"/>
                    </a:srgbClr>
                  </a:outerShdw>
                </a:effectLst>
              </a:rPr>
              <a:t>Group separation</a:t>
            </a:r>
            <a:r>
              <a:rPr lang="en-US" sz="4000" cap="none" dirty="0" smtClean="0">
                <a:ln w="18000">
                  <a:solidFill>
                    <a:sysClr val="windowText" lastClr="000000"/>
                  </a:solidFill>
                  <a:prstDash val="solid"/>
                  <a:miter lim="800000"/>
                </a:ln>
                <a:solidFill>
                  <a:sysClr val="windowText" lastClr="000000"/>
                </a:solidFill>
                <a:effectLst>
                  <a:outerShdw blurRad="25500" dist="23000" dir="7020000" algn="tl">
                    <a:srgbClr val="000000">
                      <a:alpha val="50000"/>
                    </a:srgbClr>
                  </a:outerShdw>
                </a:effectLst>
              </a:rPr>
              <a:t/>
            </a:r>
            <a:br>
              <a:rPr lang="en-US" sz="4000" cap="none" dirty="0" smtClean="0">
                <a:ln w="18000">
                  <a:solidFill>
                    <a:sysClr val="windowText" lastClr="000000"/>
                  </a:solidFill>
                  <a:prstDash val="solid"/>
                  <a:miter lim="800000"/>
                </a:ln>
                <a:solidFill>
                  <a:sysClr val="windowText" lastClr="000000"/>
                </a:solidFill>
                <a:effectLst>
                  <a:outerShdw blurRad="25500" dist="23000" dir="7020000" algn="tl">
                    <a:srgbClr val="000000">
                      <a:alpha val="50000"/>
                    </a:srgbClr>
                  </a:outerShdw>
                </a:effectLst>
              </a:rPr>
            </a:br>
            <a:endParaRPr lang="en-US" sz="4000" cap="none" dirty="0">
              <a:ln w="18000">
                <a:solidFill>
                  <a:sysClr val="windowText" lastClr="000000"/>
                </a:solidFill>
                <a:prstDash val="solid"/>
                <a:miter lim="800000"/>
              </a:ln>
              <a:solidFill>
                <a:sysClr val="windowText" lastClr="000000"/>
              </a:solidFill>
              <a:effectLst>
                <a:outerShdw blurRad="25500" dist="23000" dir="7020000" algn="tl">
                  <a:srgbClr val="000000">
                    <a:alpha val="50000"/>
                  </a:srgbClr>
                </a:outerShdw>
              </a:effectLst>
            </a:endParaRPr>
          </a:p>
        </p:txBody>
      </p:sp>
      <p:sp>
        <p:nvSpPr>
          <p:cNvPr id="4" name="Content Placeholder 2"/>
          <p:cNvSpPr>
            <a:spLocks noGrp="1"/>
          </p:cNvSpPr>
          <p:nvPr>
            <p:ph idx="1"/>
          </p:nvPr>
        </p:nvSpPr>
        <p:spPr>
          <a:xfrm>
            <a:off x="381000" y="1295400"/>
            <a:ext cx="8001000" cy="5178552"/>
          </a:xfrm>
        </p:spPr>
        <p:txBody>
          <a:bodyPr>
            <a:normAutofit fontScale="92500"/>
          </a:bodyPr>
          <a:lstStyle/>
          <a:p>
            <a:r>
              <a:rPr lang="en-US" dirty="0" smtClean="0"/>
              <a:t>In group separation, molecules of widely </a:t>
            </a:r>
            <a:r>
              <a:rPr lang="en-US" sz="2800" b="1" dirty="0" smtClean="0">
                <a:solidFill>
                  <a:srgbClr val="FF0000"/>
                </a:solidFill>
              </a:rPr>
              <a:t>different molecular sizes </a:t>
            </a:r>
            <a:r>
              <a:rPr lang="en-US" dirty="0" smtClean="0"/>
              <a:t>are separated. </a:t>
            </a:r>
          </a:p>
          <a:p>
            <a:r>
              <a:rPr lang="en-US" dirty="0" smtClean="0"/>
              <a:t>A matrix is chosen such that the larger molecules (e.g. proteins) are eluted in the void volume of the column, whereas small molecules are retained in the total volume. </a:t>
            </a:r>
          </a:p>
          <a:p>
            <a:endParaRPr lang="en-US" dirty="0" smtClean="0"/>
          </a:p>
          <a:p>
            <a:r>
              <a:rPr lang="en-US" dirty="0" smtClean="0"/>
              <a:t>Common examples of group separations are buffer exchange and desalting.</a:t>
            </a:r>
          </a:p>
          <a:p>
            <a:endParaRPr lang="en-US" dirty="0" smtClean="0"/>
          </a:p>
          <a:p>
            <a:r>
              <a:rPr lang="en-US" dirty="0" smtClean="0"/>
              <a:t>desalting </a:t>
            </a:r>
            <a:r>
              <a:rPr lang="en-US" dirty="0" smtClean="0"/>
              <a:t>is accomplished by first equilibrating the chromatography column with water. </a:t>
            </a:r>
          </a:p>
          <a:p>
            <a:r>
              <a:rPr lang="en-US" dirty="0" smtClean="0"/>
              <a:t/>
            </a:r>
            <a:br>
              <a:rPr lang="en-US" dirty="0" smtClean="0"/>
            </a:br>
            <a:endParaRPr lang="en-US" dirty="0"/>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152400"/>
            <a:ext cx="7543800" cy="6321552"/>
          </a:xfrm>
        </p:spPr>
        <p:txBody>
          <a:bodyPr>
            <a:noAutofit/>
          </a:bodyPr>
          <a:lstStyle/>
          <a:p>
            <a:endParaRPr lang="en-US" sz="1800" dirty="0" smtClean="0"/>
          </a:p>
          <a:p>
            <a:pPr>
              <a:buNone/>
            </a:pPr>
            <a:r>
              <a:rPr lang="en-US" dirty="0" smtClean="0"/>
              <a:t>In both desalting and buffer-exchange modes of gel filtration, the buffer constituents carrying the sample into the column will be replaced by the solution in which the resin bed was originally saturated (i.e., pre-equilibrated). </a:t>
            </a:r>
          </a:p>
          <a:p>
            <a:endParaRPr lang="en-US" dirty="0" smtClean="0"/>
          </a:p>
          <a:p>
            <a:r>
              <a:rPr lang="en-US" dirty="0" smtClean="0"/>
              <a:t>As a loaded sample enters into a resin bed, it displaces an identical volume of water or buffer already present in the column.</a:t>
            </a:r>
          </a:p>
          <a:p>
            <a:endParaRPr lang="en-US" dirty="0" smtClean="0"/>
          </a:p>
          <a:p>
            <a:r>
              <a:rPr lang="en-US" dirty="0" smtClean="0"/>
              <a:t> As sample is pushed through the column (usually by addition of more buffer at the top of the column), the equilibration solution is pushed out the end of the column. </a:t>
            </a:r>
          </a:p>
          <a:p>
            <a:endParaRPr lang="en-US" dirty="0" smtClean="0"/>
          </a:p>
          <a:p>
            <a:endParaRPr lang="en-US" dirty="0"/>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715962"/>
          </a:xfrm>
          <a:solidFill>
            <a:srgbClr val="FFFF00"/>
          </a:solidFill>
          <a:effectLst>
            <a:outerShdw blurRad="152400" dist="317500" dir="5400000" sx="90000" sy="-19000" rotWithShape="0">
              <a:prstClr val="black">
                <a:alpha val="15000"/>
              </a:prstClr>
            </a:outerShdw>
          </a:effectLst>
        </p:spPr>
        <p:txBody>
          <a:bodyPr anchor="t">
            <a:normAutofit/>
          </a:bodyPr>
          <a:lstStyle/>
          <a:p>
            <a:pPr algn="ctr"/>
            <a:r>
              <a:rPr lang="en-US" sz="3200" b="1" cap="none" dirty="0" smtClean="0">
                <a:ln w="18000">
                  <a:solidFill>
                    <a:schemeClr val="tx1"/>
                  </a:solidFill>
                  <a:prstDash val="solid"/>
                  <a:miter lim="800000"/>
                </a:ln>
                <a:solidFill>
                  <a:srgbClr val="FF0000"/>
                </a:solidFill>
                <a:effectLst>
                  <a:outerShdw blurRad="25500" dist="23000" dir="7020000" algn="tl">
                    <a:srgbClr val="000000">
                      <a:alpha val="50000"/>
                    </a:srgbClr>
                  </a:outerShdw>
                </a:effectLst>
              </a:rPr>
              <a:t>Desalting a protein</a:t>
            </a:r>
            <a:endParaRPr lang="en-US" sz="3200" b="1" cap="none" dirty="0">
              <a:ln w="18000">
                <a:solidFill>
                  <a:schemeClr val="tx1"/>
                </a:solidFill>
                <a:prstDash val="solid"/>
                <a:miter lim="800000"/>
              </a:ln>
              <a:solidFill>
                <a:srgbClr val="FF0000"/>
              </a:solidFill>
              <a:effectLst>
                <a:outerShdw blurRad="25500" dist="23000" dir="7020000" algn="tl">
                  <a:srgbClr val="000000">
                    <a:alpha val="50000"/>
                  </a:srgbClr>
                </a:outerShdw>
              </a:effectLst>
            </a:endParaRPr>
          </a:p>
        </p:txBody>
      </p:sp>
      <p:pic>
        <p:nvPicPr>
          <p:cNvPr id="25602" name="Picture 2"/>
          <p:cNvPicPr>
            <a:picLocks noGrp="1" noChangeAspect="1" noChangeArrowheads="1"/>
          </p:cNvPicPr>
          <p:nvPr>
            <p:ph sz="quarter" idx="1"/>
          </p:nvPr>
        </p:nvPicPr>
        <p:blipFill>
          <a:blip r:embed="rId2" cstate="print"/>
          <a:stretch>
            <a:fillRect/>
          </a:stretch>
        </p:blipFill>
        <p:spPr bwMode="auto">
          <a:xfrm>
            <a:off x="762000" y="1365504"/>
            <a:ext cx="6858000" cy="4663440"/>
          </a:xfrm>
          <a:prstGeom prst="rect">
            <a:avLst/>
          </a:prstGeom>
          <a:noFill/>
          <a:ln w="9525">
            <a:noFill/>
            <a:miter lim="800000"/>
            <a:headEnd/>
            <a:tailEnd/>
          </a:ln>
          <a:effectLst/>
        </p:spPr>
      </p:pic>
      <p:sp>
        <p:nvSpPr>
          <p:cNvPr id="5" name="Rectangle 4"/>
          <p:cNvSpPr/>
          <p:nvPr/>
        </p:nvSpPr>
        <p:spPr>
          <a:xfrm>
            <a:off x="2362200" y="2895600"/>
            <a:ext cx="4572000" cy="646331"/>
          </a:xfrm>
          <a:prstGeom prst="rect">
            <a:avLst/>
          </a:prstGeom>
        </p:spPr>
        <p:txBody>
          <a:bodyPr>
            <a:spAutoFit/>
          </a:bodyPr>
          <a:lstStyle/>
          <a:p>
            <a:r>
              <a:rPr lang="en-US" dirty="0" smtClean="0"/>
              <a:t>.</a:t>
            </a:r>
            <a:br>
              <a:rPr lang="en-US" dirty="0" smtClean="0"/>
            </a:br>
            <a:endParaRPr lang="en-US"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620000" cy="715962"/>
          </a:xfrm>
          <a:solidFill>
            <a:srgbClr val="FFFF00"/>
          </a:solidFill>
        </p:spPr>
        <p:txBody>
          <a:bodyPr anchor="t">
            <a:noAutofit/>
          </a:bodyPr>
          <a:lstStyle/>
          <a:p>
            <a:pPr algn="ctr"/>
            <a:r>
              <a:rPr lang="en-US" sz="4400" b="1" cap="none" dirty="0" smtClean="0">
                <a:ln w="18000">
                  <a:solidFill>
                    <a:sysClr val="windowText" lastClr="000000"/>
                  </a:solidFill>
                  <a:prstDash val="solid"/>
                  <a:miter lim="800000"/>
                </a:ln>
                <a:solidFill>
                  <a:srgbClr val="FF0000"/>
                </a:solidFill>
                <a:effectLst>
                  <a:outerShdw blurRad="25500" dist="23000" dir="7020000" algn="tl">
                    <a:srgbClr val="000000">
                      <a:alpha val="50000"/>
                    </a:srgbClr>
                  </a:outerShdw>
                </a:effectLst>
              </a:rPr>
              <a:t>Introduction</a:t>
            </a:r>
            <a:br>
              <a:rPr lang="en-US" sz="4400" b="1" cap="none" dirty="0" smtClean="0">
                <a:ln w="18000">
                  <a:solidFill>
                    <a:sysClr val="windowText" lastClr="000000"/>
                  </a:solidFill>
                  <a:prstDash val="solid"/>
                  <a:miter lim="800000"/>
                </a:ln>
                <a:solidFill>
                  <a:srgbClr val="FF0000"/>
                </a:solidFill>
                <a:effectLst>
                  <a:outerShdw blurRad="25500" dist="23000" dir="7020000" algn="tl">
                    <a:srgbClr val="000000">
                      <a:alpha val="50000"/>
                    </a:srgbClr>
                  </a:outerShdw>
                </a:effectLst>
              </a:rPr>
            </a:br>
            <a:endParaRPr lang="en-US" sz="4400" b="1" cap="none" dirty="0">
              <a:ln w="18000">
                <a:solidFill>
                  <a:sysClr val="windowText" lastClr="000000"/>
                </a:solidFill>
                <a:prstDash val="solid"/>
                <a:miter lim="800000"/>
              </a:ln>
              <a:solidFill>
                <a:srgbClr val="FF0000"/>
              </a:solidFill>
              <a:effectLst>
                <a:outerShdw blurRad="25500" dist="23000" dir="7020000" algn="tl">
                  <a:srgbClr val="000000">
                    <a:alpha val="50000"/>
                  </a:srgbClr>
                </a:outerShdw>
              </a:effectLst>
            </a:endParaRPr>
          </a:p>
        </p:txBody>
      </p:sp>
      <p:sp>
        <p:nvSpPr>
          <p:cNvPr id="3" name="Content Placeholder 2"/>
          <p:cNvSpPr>
            <a:spLocks noGrp="1"/>
          </p:cNvSpPr>
          <p:nvPr>
            <p:ph idx="1"/>
          </p:nvPr>
        </p:nvSpPr>
        <p:spPr>
          <a:xfrm>
            <a:off x="304800" y="1066800"/>
            <a:ext cx="8229600" cy="5407152"/>
          </a:xfrm>
        </p:spPr>
        <p:txBody>
          <a:bodyPr>
            <a:normAutofit fontScale="92500" lnSpcReduction="20000"/>
          </a:bodyPr>
          <a:lstStyle/>
          <a:p>
            <a:r>
              <a:rPr lang="en-US" dirty="0" err="1" smtClean="0"/>
              <a:t>Biomolecules</a:t>
            </a:r>
            <a:r>
              <a:rPr lang="en-US" dirty="0" smtClean="0"/>
              <a:t> </a:t>
            </a:r>
            <a:r>
              <a:rPr lang="en-US" dirty="0"/>
              <a:t>are purified using chromatography techniques that separate them according </a:t>
            </a:r>
            <a:r>
              <a:rPr lang="en-US" dirty="0" smtClean="0"/>
              <a:t>to differences </a:t>
            </a:r>
            <a:r>
              <a:rPr lang="en-US" dirty="0"/>
              <a:t>in their specific </a:t>
            </a:r>
            <a:r>
              <a:rPr lang="en-US" dirty="0" smtClean="0"/>
              <a:t>properties.</a:t>
            </a:r>
          </a:p>
          <a:p>
            <a:endParaRPr lang="en-US" dirty="0"/>
          </a:p>
          <a:p>
            <a:r>
              <a:rPr lang="en-US" b="1" dirty="0">
                <a:solidFill>
                  <a:srgbClr val="FF0000"/>
                </a:solidFill>
              </a:rPr>
              <a:t>Property </a:t>
            </a:r>
            <a:r>
              <a:rPr lang="en-US" b="1" dirty="0" smtClean="0">
                <a:solidFill>
                  <a:srgbClr val="FF0000"/>
                </a:solidFill>
              </a:rPr>
              <a:t>Technique:</a:t>
            </a:r>
          </a:p>
          <a:p>
            <a:endParaRPr lang="en-US" b="1" dirty="0">
              <a:solidFill>
                <a:srgbClr val="FF0000"/>
              </a:solidFill>
            </a:endParaRPr>
          </a:p>
          <a:p>
            <a:r>
              <a:rPr lang="en-US" dirty="0"/>
              <a:t>Size Gel filtration (GF), also called size </a:t>
            </a:r>
            <a:r>
              <a:rPr lang="en-US" dirty="0" smtClean="0"/>
              <a:t>exclusion</a:t>
            </a:r>
          </a:p>
          <a:p>
            <a:endParaRPr lang="en-US" dirty="0"/>
          </a:p>
          <a:p>
            <a:r>
              <a:rPr lang="en-US" dirty="0" smtClean="0"/>
              <a:t>Ion </a:t>
            </a:r>
            <a:r>
              <a:rPr lang="en-US" dirty="0"/>
              <a:t>exchange chromatography (IEX</a:t>
            </a:r>
            <a:r>
              <a:rPr lang="en-US" dirty="0" smtClean="0"/>
              <a:t>)</a:t>
            </a:r>
          </a:p>
          <a:p>
            <a:endParaRPr lang="en-US" dirty="0"/>
          </a:p>
          <a:p>
            <a:r>
              <a:rPr lang="fr-FR" dirty="0" err="1" smtClean="0"/>
              <a:t>Hydrophobic</a:t>
            </a:r>
            <a:r>
              <a:rPr lang="fr-FR" dirty="0" smtClean="0"/>
              <a:t> </a:t>
            </a:r>
            <a:r>
              <a:rPr lang="fr-FR" dirty="0"/>
              <a:t>interaction </a:t>
            </a:r>
            <a:r>
              <a:rPr lang="fr-FR" dirty="0" err="1"/>
              <a:t>chromatography</a:t>
            </a:r>
            <a:r>
              <a:rPr lang="fr-FR" dirty="0"/>
              <a:t> (HIC</a:t>
            </a:r>
            <a:r>
              <a:rPr lang="fr-FR" dirty="0" smtClean="0"/>
              <a:t>)</a:t>
            </a:r>
          </a:p>
          <a:p>
            <a:endParaRPr lang="fr-FR" dirty="0"/>
          </a:p>
          <a:p>
            <a:r>
              <a:rPr lang="en-US" dirty="0"/>
              <a:t>Reversed phase chromatography (RPC</a:t>
            </a:r>
            <a:r>
              <a:rPr lang="en-US" dirty="0" smtClean="0"/>
              <a:t>)</a:t>
            </a:r>
          </a:p>
          <a:p>
            <a:endParaRPr lang="en-US" dirty="0"/>
          </a:p>
          <a:p>
            <a:r>
              <a:rPr lang="en-US" dirty="0" smtClean="0"/>
              <a:t>Bio</a:t>
            </a:r>
            <a:r>
              <a:rPr lang="fa-IR" dirty="0" smtClean="0"/>
              <a:t> </a:t>
            </a:r>
            <a:r>
              <a:rPr lang="en-US" dirty="0" smtClean="0"/>
              <a:t>recognition </a:t>
            </a:r>
            <a:r>
              <a:rPr lang="en-US" dirty="0"/>
              <a:t>(</a:t>
            </a:r>
            <a:r>
              <a:rPr lang="en-US" dirty="0" err="1"/>
              <a:t>ligand</a:t>
            </a:r>
            <a:r>
              <a:rPr lang="en-US" dirty="0"/>
              <a:t> specificity) Affinity chromatography (AC)</a:t>
            </a:r>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7391400" cy="868362"/>
          </a:xfrm>
          <a:solidFill>
            <a:srgbClr val="FFFF00"/>
          </a:solidFill>
          <a:effectLst>
            <a:outerShdw blurRad="76200" dir="18900000" sy="23000" kx="-1200000" algn="bl" rotWithShape="0">
              <a:prstClr val="black">
                <a:alpha val="20000"/>
              </a:prstClr>
            </a:outerShdw>
          </a:effectLst>
        </p:spPr>
        <p:txBody>
          <a:bodyPr anchor="ctr">
            <a:noAutofit/>
          </a:bodyPr>
          <a:lstStyle/>
          <a:p>
            <a:pPr algn="ctr"/>
            <a:r>
              <a:rPr lang="en-US" sz="3600" b="1" cap="none" dirty="0" smtClean="0">
                <a:ln w="18000">
                  <a:solidFill>
                    <a:schemeClr val="tx1"/>
                  </a:solidFill>
                  <a:prstDash val="solid"/>
                  <a:miter lim="800000"/>
                </a:ln>
                <a:solidFill>
                  <a:srgbClr val="FF0000"/>
                </a:solidFill>
                <a:effectLst>
                  <a:outerShdw blurRad="25500" dist="23000" dir="7020000" algn="tl">
                    <a:srgbClr val="000000">
                      <a:alpha val="50000"/>
                    </a:srgbClr>
                  </a:outerShdw>
                </a:effectLst>
              </a:rPr>
              <a:t>Group separation</a:t>
            </a:r>
            <a:endParaRPr lang="en-US" sz="3600" b="1" cap="none" dirty="0">
              <a:ln w="18000">
                <a:solidFill>
                  <a:schemeClr val="tx1"/>
                </a:solidFill>
                <a:prstDash val="solid"/>
                <a:miter lim="800000"/>
              </a:ln>
              <a:solidFill>
                <a:srgbClr val="FF0000"/>
              </a:solidFill>
              <a:effectLst>
                <a:outerShdw blurRad="25500" dist="23000" dir="7020000" algn="tl">
                  <a:srgbClr val="000000">
                    <a:alpha val="50000"/>
                  </a:srgbClr>
                </a:outerShdw>
              </a:effectLst>
            </a:endParaRPr>
          </a:p>
        </p:txBody>
      </p:sp>
      <p:pic>
        <p:nvPicPr>
          <p:cNvPr id="24578" name="Picture 2"/>
          <p:cNvPicPr>
            <a:picLocks noGrp="1" noChangeAspect="1" noChangeArrowheads="1"/>
          </p:cNvPicPr>
          <p:nvPr>
            <p:ph sz="quarter" idx="1"/>
          </p:nvPr>
        </p:nvPicPr>
        <p:blipFill>
          <a:blip r:embed="rId2" cstate="print"/>
          <a:stretch>
            <a:fillRect/>
          </a:stretch>
        </p:blipFill>
        <p:spPr bwMode="auto">
          <a:xfrm>
            <a:off x="685800" y="1410114"/>
            <a:ext cx="7239000" cy="4521108"/>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30cENTER\Music\GelFiltrationSchematic180x.gif"/>
          <p:cNvPicPr>
            <a:picLocks noGrp="1" noChangeAspect="1" noChangeArrowheads="1" noCrop="1"/>
          </p:cNvPicPr>
          <p:nvPr>
            <p:ph idx="1"/>
          </p:nvPr>
        </p:nvPicPr>
        <p:blipFill>
          <a:blip r:embed="rId2" cstate="print"/>
          <a:srcRect/>
          <a:stretch>
            <a:fillRect/>
          </a:stretch>
        </p:blipFill>
        <p:spPr bwMode="auto">
          <a:xfrm>
            <a:off x="838200" y="304800"/>
            <a:ext cx="2457450" cy="5720398"/>
          </a:xfrm>
          <a:prstGeom prst="rect">
            <a:avLst/>
          </a:prstGeom>
          <a:noFill/>
        </p:spPr>
      </p:pic>
      <p:sp>
        <p:nvSpPr>
          <p:cNvPr id="3" name="Rectangle 2"/>
          <p:cNvSpPr/>
          <p:nvPr/>
        </p:nvSpPr>
        <p:spPr>
          <a:xfrm>
            <a:off x="3657600" y="990601"/>
            <a:ext cx="4953000" cy="830997"/>
          </a:xfrm>
          <a:prstGeom prst="rect">
            <a:avLst/>
          </a:prstGeom>
        </p:spPr>
        <p:txBody>
          <a:bodyPr wrap="square">
            <a:spAutoFit/>
          </a:bodyPr>
          <a:lstStyle/>
          <a:p>
            <a:r>
              <a:rPr lang="en-US" sz="2400" dirty="0" err="1" smtClean="0"/>
              <a:t>Sephadex</a:t>
            </a:r>
            <a:r>
              <a:rPr lang="en-US" sz="2400" dirty="0" smtClean="0"/>
              <a:t> G-10, G-25 and G-50 are used for group separations</a:t>
            </a:r>
            <a:endParaRPr lang="en-US" sz="2400" dirty="0"/>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715962"/>
          </a:xfrm>
          <a:solidFill>
            <a:srgbClr val="FFFF00"/>
          </a:solidFill>
          <a:effectLst>
            <a:reflection blurRad="6350" stA="50000" endA="300" endPos="55000" dir="5400000" sy="-100000" algn="bl" rotWithShape="0"/>
          </a:effectLst>
        </p:spPr>
        <p:txBody>
          <a:bodyPr anchor="t">
            <a:noAutofit/>
          </a:bodyPr>
          <a:lstStyle/>
          <a:p>
            <a:pPr algn="ctr"/>
            <a:r>
              <a:rPr lang="en-US" sz="3600" b="1" cap="none" dirty="0" smtClean="0">
                <a:ln w="18000">
                  <a:solidFill>
                    <a:schemeClr val="tx1"/>
                  </a:solidFill>
                  <a:prstDash val="solid"/>
                  <a:miter lim="800000"/>
                </a:ln>
                <a:solidFill>
                  <a:srgbClr val="FF0000"/>
                </a:solidFill>
                <a:effectLst>
                  <a:outerShdw blurRad="25500" dist="23000" dir="7020000" algn="tl">
                    <a:srgbClr val="000000">
                      <a:alpha val="50000"/>
                    </a:srgbClr>
                  </a:outerShdw>
                </a:effectLst>
              </a:rPr>
              <a:t>Buffer exchange </a:t>
            </a:r>
            <a:br>
              <a:rPr lang="en-US" sz="3600" b="1" cap="none" dirty="0" smtClean="0">
                <a:ln w="18000">
                  <a:solidFill>
                    <a:schemeClr val="tx1"/>
                  </a:solidFill>
                  <a:prstDash val="solid"/>
                  <a:miter lim="800000"/>
                </a:ln>
                <a:solidFill>
                  <a:srgbClr val="FF0000"/>
                </a:solidFill>
                <a:effectLst>
                  <a:outerShdw blurRad="25500" dist="23000" dir="7020000" algn="tl">
                    <a:srgbClr val="000000">
                      <a:alpha val="50000"/>
                    </a:srgbClr>
                  </a:outerShdw>
                </a:effectLst>
              </a:rPr>
            </a:br>
            <a:endParaRPr lang="en-US" sz="3600" b="1" cap="none" dirty="0">
              <a:ln w="18000">
                <a:solidFill>
                  <a:schemeClr val="tx1"/>
                </a:solidFill>
                <a:prstDash val="solid"/>
                <a:miter lim="800000"/>
              </a:ln>
              <a:solidFill>
                <a:srgbClr val="FF0000"/>
              </a:solidFill>
              <a:effectLst>
                <a:outerShdw blurRad="25500" dist="23000" dir="7020000" algn="tl">
                  <a:srgbClr val="000000">
                    <a:alpha val="50000"/>
                  </a:srgbClr>
                </a:outerShdw>
              </a:effectLst>
            </a:endParaRPr>
          </a:p>
        </p:txBody>
      </p:sp>
      <p:sp>
        <p:nvSpPr>
          <p:cNvPr id="3" name="Content Placeholder 2"/>
          <p:cNvSpPr>
            <a:spLocks noGrp="1"/>
          </p:cNvSpPr>
          <p:nvPr>
            <p:ph sz="quarter" idx="1"/>
          </p:nvPr>
        </p:nvSpPr>
        <p:spPr>
          <a:xfrm>
            <a:off x="533400" y="1371600"/>
            <a:ext cx="7391400" cy="5102352"/>
          </a:xfrm>
        </p:spPr>
        <p:txBody>
          <a:bodyPr>
            <a:normAutofit fontScale="92500" lnSpcReduction="20000"/>
          </a:bodyPr>
          <a:lstStyle/>
          <a:p>
            <a:endParaRPr lang="fa-IR" dirty="0"/>
          </a:p>
          <a:p>
            <a:r>
              <a:rPr lang="en-US" dirty="0" smtClean="0"/>
              <a:t> Buffer exchange is used to place a protein solution into a more appropriate buffer before subsequent applications such as electrophoresis, ion exchange or affinity chromatography.</a:t>
            </a:r>
          </a:p>
          <a:p>
            <a:endParaRPr lang="en-US" dirty="0" smtClean="0"/>
          </a:p>
          <a:p>
            <a:r>
              <a:rPr lang="en-US" dirty="0" smtClean="0"/>
              <a:t>a protein dissolved in a sodium acetate buffer, pH 4.8, can be applied to a gel filtration column that has been equilibrated with </a:t>
            </a:r>
            <a:r>
              <a:rPr lang="en-US" dirty="0" err="1" smtClean="0"/>
              <a:t>tris</a:t>
            </a:r>
            <a:r>
              <a:rPr lang="en-US" dirty="0" smtClean="0"/>
              <a:t> buffer, pH 8.0.</a:t>
            </a:r>
          </a:p>
          <a:p>
            <a:endParaRPr lang="en-US" dirty="0" smtClean="0"/>
          </a:p>
          <a:p>
            <a:r>
              <a:rPr lang="en-US" dirty="0" smtClean="0"/>
              <a:t> Using the </a:t>
            </a:r>
            <a:r>
              <a:rPr lang="en-US" dirty="0" err="1" smtClean="0"/>
              <a:t>tris</a:t>
            </a:r>
            <a:r>
              <a:rPr lang="en-US" dirty="0" smtClean="0"/>
              <a:t> buffer, pH 8.0, as the mobile phase, the protein moves into the </a:t>
            </a:r>
            <a:r>
              <a:rPr lang="en-US" dirty="0" err="1" smtClean="0"/>
              <a:t>tris</a:t>
            </a:r>
            <a:r>
              <a:rPr lang="en-US" dirty="0" smtClean="0"/>
              <a:t> mobile phase as it travels down the column, while the much smaller sodium acetate buffer molecules are totally included in the porous beads and travels much more slowly than the protein.</a:t>
            </a:r>
          </a:p>
          <a:p>
            <a:endParaRPr lang="en-US" dirty="0" smtClean="0"/>
          </a:p>
          <a:p>
            <a:endParaRPr lang="en-US" dirty="0"/>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7924800" cy="5330952"/>
          </a:xfrm>
        </p:spPr>
        <p:txBody>
          <a:bodyPr>
            <a:normAutofit fontScale="92500"/>
          </a:bodyPr>
          <a:lstStyle/>
          <a:p>
            <a:r>
              <a:rPr lang="en-US" dirty="0" smtClean="0"/>
              <a:t>gel </a:t>
            </a:r>
            <a:r>
              <a:rPr lang="en-US" dirty="0"/>
              <a:t>filtration medium is packed into a column to form a </a:t>
            </a:r>
            <a:r>
              <a:rPr lang="en-US" b="1" dirty="0" smtClean="0">
                <a:solidFill>
                  <a:srgbClr val="FFFF00"/>
                </a:solidFill>
              </a:rPr>
              <a:t>packed bed</a:t>
            </a:r>
            <a:r>
              <a:rPr lang="en-US" i="1" dirty="0" smtClean="0">
                <a:solidFill>
                  <a:srgbClr val="FFFF00"/>
                </a:solidFill>
              </a:rPr>
              <a:t>.</a:t>
            </a:r>
          </a:p>
          <a:p>
            <a:r>
              <a:rPr lang="en-US" i="1" dirty="0" smtClean="0"/>
              <a:t> </a:t>
            </a:r>
          </a:p>
          <a:p>
            <a:r>
              <a:rPr lang="en-US" dirty="0" smtClean="0"/>
              <a:t>The </a:t>
            </a:r>
            <a:r>
              <a:rPr lang="en-US" dirty="0"/>
              <a:t>medium is a porous matrix in the form of spherical particles that have been </a:t>
            </a:r>
            <a:r>
              <a:rPr lang="en-US" dirty="0" smtClean="0"/>
              <a:t>chosen for </a:t>
            </a:r>
            <a:r>
              <a:rPr lang="en-US" dirty="0"/>
              <a:t>their chemical and physical stability, and inertness (lack of reactivity and </a:t>
            </a:r>
            <a:r>
              <a:rPr lang="en-US" dirty="0" smtClean="0"/>
              <a:t>adsorptive properties).</a:t>
            </a:r>
          </a:p>
          <a:p>
            <a:r>
              <a:rPr lang="en-US" dirty="0" smtClean="0"/>
              <a:t> </a:t>
            </a:r>
          </a:p>
          <a:p>
            <a:r>
              <a:rPr lang="en-US" dirty="0" smtClean="0"/>
              <a:t>The </a:t>
            </a:r>
            <a:r>
              <a:rPr lang="en-US" dirty="0"/>
              <a:t>packed bed is equilibrated with buffer which fills the pores of the </a:t>
            </a:r>
            <a:r>
              <a:rPr lang="en-US" dirty="0" smtClean="0"/>
              <a:t>matrix</a:t>
            </a:r>
            <a:r>
              <a:rPr lang="en-US" i="1" dirty="0" smtClean="0"/>
              <a:t> </a:t>
            </a:r>
            <a:r>
              <a:rPr lang="en-US" dirty="0" smtClean="0"/>
              <a:t>and </a:t>
            </a:r>
            <a:r>
              <a:rPr lang="en-US" dirty="0"/>
              <a:t>the space in between the particles. </a:t>
            </a:r>
            <a:endParaRPr lang="en-US" dirty="0" smtClean="0"/>
          </a:p>
          <a:p>
            <a:endParaRPr lang="en-US" dirty="0" smtClean="0"/>
          </a:p>
          <a:p>
            <a:r>
              <a:rPr lang="en-US" dirty="0" smtClean="0"/>
              <a:t>The </a:t>
            </a:r>
            <a:r>
              <a:rPr lang="en-US" dirty="0"/>
              <a:t>liquid inside the pores is sometimes referred </a:t>
            </a:r>
            <a:r>
              <a:rPr lang="en-US" dirty="0" smtClean="0"/>
              <a:t>to as </a:t>
            </a:r>
            <a:r>
              <a:rPr lang="en-US" dirty="0"/>
              <a:t>the </a:t>
            </a:r>
            <a:r>
              <a:rPr lang="en-US" dirty="0">
                <a:solidFill>
                  <a:srgbClr val="FFFF00"/>
                </a:solidFill>
              </a:rPr>
              <a:t>stationary phase </a:t>
            </a:r>
            <a:r>
              <a:rPr lang="en-US" dirty="0"/>
              <a:t>and this liquid is in equilibrium with the liquid outside the </a:t>
            </a:r>
            <a:r>
              <a:rPr lang="en-US" dirty="0" err="1" smtClean="0"/>
              <a:t>particles,referred</a:t>
            </a:r>
            <a:r>
              <a:rPr lang="en-US" dirty="0" smtClean="0"/>
              <a:t> </a:t>
            </a:r>
            <a:r>
              <a:rPr lang="en-US" dirty="0"/>
              <a:t>to as the </a:t>
            </a:r>
            <a:r>
              <a:rPr lang="en-US" dirty="0">
                <a:solidFill>
                  <a:srgbClr val="FFFF00"/>
                </a:solidFill>
              </a:rPr>
              <a:t>mobile phase</a:t>
            </a:r>
            <a:r>
              <a:rPr lang="en-US" i="1" dirty="0">
                <a:solidFill>
                  <a:srgbClr val="FFFF00"/>
                </a:solidFill>
              </a:rPr>
              <a:t>.</a:t>
            </a:r>
            <a:endParaRPr lang="en-US" dirty="0">
              <a:solidFill>
                <a:srgbClr val="FFFF00"/>
              </a:solidFill>
            </a:endParaRPr>
          </a:p>
        </p:txBody>
      </p:sp>
      <p:sp>
        <p:nvSpPr>
          <p:cNvPr id="4" name="Title 1"/>
          <p:cNvSpPr>
            <a:spLocks noGrp="1"/>
          </p:cNvSpPr>
          <p:nvPr>
            <p:ph type="title"/>
          </p:nvPr>
        </p:nvSpPr>
        <p:spPr>
          <a:xfrm>
            <a:off x="457200" y="274638"/>
            <a:ext cx="7848600" cy="715962"/>
          </a:xfrm>
          <a:solidFill>
            <a:srgbClr val="FFFF00"/>
          </a:solidFill>
        </p:spPr>
        <p:txBody>
          <a:bodyPr anchor="t">
            <a:normAutofit fontScale="90000"/>
          </a:bodyPr>
          <a:lstStyle/>
          <a:p>
            <a:pPr algn="ctr"/>
            <a:r>
              <a:rPr lang="en-US" sz="5400" b="1" cap="none" dirty="0" smtClean="0">
                <a:ln w="18000">
                  <a:solidFill>
                    <a:sysClr val="windowText" lastClr="000000"/>
                  </a:solidFill>
                  <a:prstDash val="solid"/>
                  <a:miter lim="800000"/>
                </a:ln>
                <a:solidFill>
                  <a:srgbClr val="FF0000"/>
                </a:solidFill>
                <a:effectLst>
                  <a:outerShdw blurRad="25500" dist="23000" dir="7020000" algn="tl">
                    <a:srgbClr val="000000">
                      <a:alpha val="50000"/>
                    </a:srgbClr>
                  </a:outerShdw>
                </a:effectLst>
              </a:rPr>
              <a:t>column</a:t>
            </a:r>
            <a:endParaRPr lang="en-US" sz="5400" b="1" cap="none" dirty="0">
              <a:ln w="18000">
                <a:solidFill>
                  <a:sysClr val="windowText" lastClr="000000"/>
                </a:solidFill>
                <a:prstDash val="solid"/>
                <a:miter lim="800000"/>
              </a:ln>
              <a:solidFill>
                <a:srgbClr val="FF0000"/>
              </a:solidFill>
              <a:effectLst>
                <a:outerShdw blurRad="25500" dist="23000" dir="7020000" algn="tl">
                  <a:srgbClr val="000000">
                    <a:alpha val="50000"/>
                  </a:srgbClr>
                </a:outerShdw>
              </a:effectLst>
            </a:endParaRPr>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7467600" cy="5711952"/>
          </a:xfrm>
        </p:spPr>
        <p:txBody>
          <a:bodyPr>
            <a:normAutofit/>
          </a:bodyPr>
          <a:lstStyle/>
          <a:p>
            <a:r>
              <a:rPr lang="en-US" dirty="0" smtClean="0"/>
              <a:t>It is important to select a column size that is suitable for the volume of sample to be desalted.</a:t>
            </a:r>
          </a:p>
          <a:p>
            <a:endParaRPr lang="en-US" dirty="0" smtClean="0"/>
          </a:p>
          <a:p>
            <a:r>
              <a:rPr lang="en-US" dirty="0" smtClean="0"/>
              <a:t> A column that is too large will result in dilution of the protein sample.</a:t>
            </a:r>
          </a:p>
          <a:p>
            <a:endParaRPr lang="en-US" dirty="0" smtClean="0"/>
          </a:p>
          <a:p>
            <a:r>
              <a:rPr lang="en-US" dirty="0" smtClean="0"/>
              <a:t> If the column is too small, the low molecular weight contaminants will not be adequately separated from the macromolecule of interest.</a:t>
            </a:r>
          </a:p>
          <a:p>
            <a:endParaRPr lang="en-US" dirty="0" smtClean="0"/>
          </a:p>
          <a:p>
            <a:r>
              <a:rPr lang="en-US" dirty="0" smtClean="0"/>
              <a:t> Selecting a column size appropriate for the sample volume will minimize dilution and allow for complete and efficient separation. </a:t>
            </a:r>
          </a:p>
        </p:txBody>
      </p:sp>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sz="quarter" idx="1"/>
          </p:nvPr>
        </p:nvPicPr>
        <p:blipFill>
          <a:blip r:embed="rId2" cstate="print"/>
          <a:stretch>
            <a:fillRect/>
          </a:stretch>
        </p:blipFill>
        <p:spPr bwMode="auto">
          <a:xfrm>
            <a:off x="685800" y="1066800"/>
            <a:ext cx="7112793" cy="4741862"/>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sz="quarter" idx="1"/>
          </p:nvPr>
        </p:nvPicPr>
        <p:blipFill>
          <a:blip r:embed="rId2" cstate="print"/>
          <a:srcRect/>
          <a:stretch>
            <a:fillRect/>
          </a:stretch>
        </p:blipFill>
        <p:spPr bwMode="auto">
          <a:xfrm>
            <a:off x="2133600" y="391773"/>
            <a:ext cx="4114800" cy="6071017"/>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30cENTER\Videos\dr.joshaghani\جدید ژل\band_spreadingujhujh.jpg"/>
          <p:cNvPicPr>
            <a:picLocks noGrp="1" noChangeAspect="1" noChangeArrowheads="1"/>
          </p:cNvPicPr>
          <p:nvPr>
            <p:ph sz="quarter" idx="1"/>
          </p:nvPr>
        </p:nvPicPr>
        <p:blipFill>
          <a:blip r:embed="rId2" cstate="print"/>
          <a:srcRect/>
          <a:stretch>
            <a:fillRect/>
          </a:stretch>
        </p:blipFill>
        <p:spPr bwMode="auto">
          <a:xfrm>
            <a:off x="2590800" y="580582"/>
            <a:ext cx="2728354" cy="5893244"/>
          </a:xfrm>
          <a:prstGeom prst="rect">
            <a:avLst/>
          </a:prstGeom>
          <a:noFill/>
        </p:spPr>
      </p:pic>
    </p:spTree>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792162"/>
          </a:xfrm>
          <a:solidFill>
            <a:srgbClr val="FFFF00"/>
          </a:solidFill>
          <a:effectLst>
            <a:outerShdw blurRad="76200" dir="18900000" sy="23000" kx="-1200000" algn="bl" rotWithShape="0">
              <a:prstClr val="black">
                <a:alpha val="20000"/>
              </a:prstClr>
            </a:outerShdw>
          </a:effectLst>
        </p:spPr>
        <p:txBody>
          <a:bodyPr anchor="t">
            <a:normAutofit fontScale="90000"/>
          </a:bodyPr>
          <a:lstStyle/>
          <a:p>
            <a:pPr algn="ctr"/>
            <a:r>
              <a:rPr lang="en-US" sz="4400" b="1" cap="none" dirty="0" smtClean="0">
                <a:ln w="18000">
                  <a:solidFill>
                    <a:schemeClr val="tx1"/>
                  </a:solidFill>
                  <a:prstDash val="solid"/>
                  <a:miter lim="800000"/>
                </a:ln>
                <a:solidFill>
                  <a:srgbClr val="FF0000"/>
                </a:solidFill>
                <a:effectLst>
                  <a:outerShdw blurRad="25500" dist="23000" dir="7020000" algn="tl">
                    <a:srgbClr val="000000">
                      <a:alpha val="50000"/>
                    </a:srgbClr>
                  </a:outerShdw>
                </a:effectLst>
              </a:rPr>
              <a:t>Applications</a:t>
            </a:r>
            <a:r>
              <a:rPr lang="en-US" b="1" dirty="0" smtClean="0"/>
              <a:t/>
            </a:r>
            <a:br>
              <a:rPr lang="en-US" b="1" dirty="0" smtClean="0"/>
            </a:br>
            <a:endParaRPr lang="en-US" dirty="0"/>
          </a:p>
        </p:txBody>
      </p:sp>
      <p:sp>
        <p:nvSpPr>
          <p:cNvPr id="3" name="Content Placeholder 2"/>
          <p:cNvSpPr>
            <a:spLocks noGrp="1"/>
          </p:cNvSpPr>
          <p:nvPr>
            <p:ph sz="quarter" idx="1"/>
          </p:nvPr>
        </p:nvSpPr>
        <p:spPr>
          <a:solidFill>
            <a:srgbClr val="C836BE"/>
          </a:solidFill>
        </p:spPr>
        <p:txBody>
          <a:bodyPr>
            <a:normAutofit/>
          </a:bodyPr>
          <a:lstStyle/>
          <a:p>
            <a:r>
              <a:rPr lang="en-US" dirty="0" smtClean="0"/>
              <a:t>SEC is a widely used technique for the purification and analysis of synthetic and biological polymers, such as </a:t>
            </a:r>
            <a:r>
              <a:rPr lang="en-US" dirty="0" smtClean="0">
                <a:hlinkClick r:id="rId2" tooltip="Proteins"/>
              </a:rPr>
              <a:t>proteins</a:t>
            </a:r>
            <a:r>
              <a:rPr lang="en-US" dirty="0" smtClean="0"/>
              <a:t>, </a:t>
            </a:r>
            <a:r>
              <a:rPr lang="en-US" dirty="0" smtClean="0">
                <a:hlinkClick r:id="rId3" tooltip="Polysaccharides"/>
              </a:rPr>
              <a:t>polysaccharides</a:t>
            </a:r>
            <a:r>
              <a:rPr lang="en-US" dirty="0" smtClean="0"/>
              <a:t> and </a:t>
            </a:r>
            <a:r>
              <a:rPr lang="en-US" dirty="0" smtClean="0">
                <a:hlinkClick r:id="rId4" tooltip="Nucleic acids"/>
              </a:rPr>
              <a:t>nucleic acids</a:t>
            </a:r>
            <a:r>
              <a:rPr lang="en-US" dirty="0" smtClean="0"/>
              <a:t>.</a:t>
            </a:r>
          </a:p>
          <a:p>
            <a:endParaRPr lang="en-US" dirty="0" smtClean="0"/>
          </a:p>
          <a:p>
            <a:endParaRPr lang="en-US" dirty="0" smtClean="0"/>
          </a:p>
          <a:p>
            <a:r>
              <a:rPr lang="en-US" dirty="0" smtClean="0"/>
              <a:t> Biologists and biochemists typically use a gel medium — usually </a:t>
            </a:r>
            <a:r>
              <a:rPr lang="en-US" dirty="0" err="1" smtClean="0">
                <a:hlinkClick r:id="rId5" tooltip="Polyacrylamide"/>
              </a:rPr>
              <a:t>polyacrylamide</a:t>
            </a:r>
            <a:r>
              <a:rPr lang="en-US" dirty="0" smtClean="0"/>
              <a:t>, </a:t>
            </a:r>
            <a:r>
              <a:rPr lang="en-US" dirty="0" err="1" smtClean="0">
                <a:hlinkClick r:id="rId6" tooltip="Dextran"/>
              </a:rPr>
              <a:t>dextran</a:t>
            </a:r>
            <a:r>
              <a:rPr lang="en-US" dirty="0" smtClean="0"/>
              <a:t> or </a:t>
            </a:r>
            <a:r>
              <a:rPr lang="en-US" dirty="0" err="1" smtClean="0">
                <a:hlinkClick r:id="rId7" tooltip="Agarose"/>
              </a:rPr>
              <a:t>agarose</a:t>
            </a:r>
            <a:r>
              <a:rPr lang="en-US" dirty="0" smtClean="0"/>
              <a:t> — and filter under low pressure.</a:t>
            </a:r>
          </a:p>
          <a:p>
            <a:endParaRPr lang="en-US" dirty="0" smtClean="0"/>
          </a:p>
          <a:p>
            <a:r>
              <a:rPr lang="en-US" dirty="0" smtClean="0"/>
              <a:t> Polymer chemists typically use either a </a:t>
            </a:r>
            <a:r>
              <a:rPr lang="en-US" dirty="0" smtClean="0">
                <a:hlinkClick r:id="rId8" tooltip="Silica"/>
              </a:rPr>
              <a:t>silica</a:t>
            </a:r>
            <a:r>
              <a:rPr lang="en-US" dirty="0" smtClean="0"/>
              <a:t> or </a:t>
            </a:r>
            <a:r>
              <a:rPr lang="en-US" dirty="0" err="1" smtClean="0"/>
              <a:t>crosslinked</a:t>
            </a:r>
            <a:r>
              <a:rPr lang="en-US" dirty="0" smtClean="0"/>
              <a:t> </a:t>
            </a:r>
            <a:r>
              <a:rPr lang="en-US" dirty="0" smtClean="0">
                <a:hlinkClick r:id="rId9" tooltip="Polystyrene"/>
              </a:rPr>
              <a:t>polystyrene</a:t>
            </a:r>
            <a:r>
              <a:rPr lang="en-US" dirty="0" smtClean="0"/>
              <a:t> medium under a higher pressure. </a:t>
            </a:r>
          </a:p>
          <a:p>
            <a:endParaRPr lang="en-US" dirty="0"/>
          </a:p>
        </p:txBody>
      </p:sp>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effectLst>
            <a:innerShdw blurRad="63500" dist="50800" dir="13500000">
              <a:prstClr val="black">
                <a:alpha val="50000"/>
              </a:prstClr>
            </a:innerShdw>
          </a:effectLst>
          <a:scene3d>
            <a:camera prst="perspectiveBelow"/>
            <a:lightRig rig="threePt" dir="t"/>
          </a:scene3d>
        </p:spPr>
        <p:txBody>
          <a:bodyPr>
            <a:normAutofit/>
          </a:bodyPr>
          <a:lstStyle/>
          <a:p>
            <a:r>
              <a:rPr lang="en-US" sz="4400" b="1" cap="none" dirty="0" smtClean="0">
                <a:ln w="18000">
                  <a:solidFill>
                    <a:schemeClr val="tx1"/>
                  </a:solidFill>
                  <a:prstDash val="solid"/>
                  <a:miter lim="800000"/>
                </a:ln>
                <a:solidFill>
                  <a:srgbClr val="FF0000"/>
                </a:solidFill>
                <a:effectLst>
                  <a:outerShdw blurRad="25500" dist="23000" dir="7020000" algn="tl">
                    <a:srgbClr val="000000">
                      <a:alpha val="50000"/>
                    </a:srgbClr>
                  </a:outerShdw>
                </a:effectLst>
              </a:rPr>
              <a:t>Types of gels used</a:t>
            </a:r>
            <a:endParaRPr lang="en-US" sz="4400" b="1" cap="none" dirty="0">
              <a:ln w="18000">
                <a:solidFill>
                  <a:schemeClr val="tx1"/>
                </a:solidFill>
                <a:prstDash val="solid"/>
                <a:miter lim="800000"/>
              </a:ln>
              <a:solidFill>
                <a:srgbClr val="FF0000"/>
              </a:solidFill>
              <a:effectLst>
                <a:outerShdw blurRad="25500" dist="23000" dir="7020000" algn="tl">
                  <a:srgbClr val="000000">
                    <a:alpha val="50000"/>
                  </a:srgbClr>
                </a:outerShdw>
              </a:effectLst>
            </a:endParaRPr>
          </a:p>
        </p:txBody>
      </p:sp>
      <p:sp>
        <p:nvSpPr>
          <p:cNvPr id="3" name="Content Placeholder 2"/>
          <p:cNvSpPr>
            <a:spLocks noGrp="1"/>
          </p:cNvSpPr>
          <p:nvPr>
            <p:ph sz="quarter" idx="1"/>
          </p:nvPr>
        </p:nvSpPr>
        <p:spPr/>
        <p:txBody>
          <a:bodyPr/>
          <a:lstStyle/>
          <a:p>
            <a:endParaRPr lang="en-US" dirty="0" smtClean="0"/>
          </a:p>
          <a:p>
            <a:r>
              <a:rPr lang="en-US" dirty="0" smtClean="0"/>
              <a:t>They are </a:t>
            </a:r>
            <a:r>
              <a:rPr lang="en-US" dirty="0" smtClean="0"/>
              <a:t>inert .</a:t>
            </a:r>
          </a:p>
          <a:p>
            <a:endParaRPr lang="en-US" dirty="0" smtClean="0"/>
          </a:p>
          <a:p>
            <a:r>
              <a:rPr lang="en-US" dirty="0" smtClean="0"/>
              <a:t> </a:t>
            </a:r>
            <a:r>
              <a:rPr lang="en-US" dirty="0" smtClean="0"/>
              <a:t>don’t bind or react with the materials being analyzed.</a:t>
            </a:r>
          </a:p>
          <a:p>
            <a:endParaRPr lang="en-US" dirty="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Grp="1" noChangeAspect="1" noChangeArrowheads="1"/>
          </p:cNvPicPr>
          <p:nvPr>
            <p:ph sz="quarter" idx="1"/>
          </p:nvPr>
        </p:nvPicPr>
        <p:blipFill>
          <a:blip r:embed="rId2" cstate="print"/>
          <a:stretch>
            <a:fillRect/>
          </a:stretch>
        </p:blipFill>
        <p:spPr bwMode="auto">
          <a:xfrm>
            <a:off x="838200" y="457200"/>
            <a:ext cx="7010400" cy="6020167"/>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0"/>
            <a:ext cx="8153400" cy="6477000"/>
          </a:xfrm>
        </p:spPr>
        <p:txBody>
          <a:bodyPr>
            <a:normAutofit/>
          </a:bodyPr>
          <a:lstStyle/>
          <a:p>
            <a:pPr marL="533400" indent="-533400">
              <a:lnSpc>
                <a:spcPct val="90000"/>
              </a:lnSpc>
              <a:buFontTx/>
              <a:buAutoNum type="arabicPeriod"/>
            </a:pPr>
            <a:r>
              <a:rPr lang="en-US" sz="3600" b="1" dirty="0" smtClean="0">
                <a:solidFill>
                  <a:srgbClr val="FFFF00"/>
                </a:solidFill>
              </a:rPr>
              <a:t> </a:t>
            </a:r>
          </a:p>
          <a:p>
            <a:pPr marL="533400" indent="-533400">
              <a:lnSpc>
                <a:spcPct val="90000"/>
              </a:lnSpc>
              <a:buFontTx/>
              <a:buAutoNum type="arabicPeriod"/>
            </a:pPr>
            <a:endParaRPr lang="en-US" sz="2800" b="1" i="1" dirty="0" smtClean="0">
              <a:solidFill>
                <a:srgbClr val="FFFF00"/>
              </a:solidFill>
            </a:endParaRPr>
          </a:p>
          <a:p>
            <a:pPr marL="533400" indent="-533400">
              <a:lnSpc>
                <a:spcPct val="90000"/>
              </a:lnSpc>
              <a:buFontTx/>
              <a:buAutoNum type="arabicPeriod"/>
            </a:pPr>
            <a:endParaRPr lang="en-US" sz="2800" b="1" i="1" dirty="0" smtClean="0">
              <a:solidFill>
                <a:srgbClr val="FFFF00"/>
              </a:solidFill>
            </a:endParaRPr>
          </a:p>
          <a:p>
            <a:pPr marL="533400" indent="-533400">
              <a:lnSpc>
                <a:spcPct val="90000"/>
              </a:lnSpc>
              <a:buFontTx/>
              <a:buAutoNum type="arabicPeriod"/>
            </a:pPr>
            <a:r>
              <a:rPr lang="en-US" sz="2800" b="1" i="1" dirty="0" err="1" smtClean="0">
                <a:solidFill>
                  <a:srgbClr val="FFFF00"/>
                </a:solidFill>
              </a:rPr>
              <a:t>Dextran</a:t>
            </a:r>
            <a:r>
              <a:rPr lang="en-US" i="1" dirty="0" smtClean="0">
                <a:solidFill>
                  <a:srgbClr val="FFFF00"/>
                </a:solidFill>
              </a:rPr>
              <a:t>:</a:t>
            </a:r>
            <a:r>
              <a:rPr lang="en-US" dirty="0" smtClean="0"/>
              <a:t> </a:t>
            </a:r>
          </a:p>
          <a:p>
            <a:pPr marL="533400" indent="-533400">
              <a:lnSpc>
                <a:spcPct val="90000"/>
              </a:lnSpc>
              <a:buFontTx/>
              <a:buAutoNum type="arabicPeriod"/>
            </a:pPr>
            <a:endParaRPr lang="en-US" dirty="0" smtClean="0"/>
          </a:p>
          <a:p>
            <a:pPr marL="533400" indent="-533400">
              <a:lnSpc>
                <a:spcPct val="90000"/>
              </a:lnSpc>
              <a:buFontTx/>
              <a:buAutoNum type="arabicPeriod"/>
            </a:pPr>
            <a:r>
              <a:rPr lang="en-US" dirty="0" smtClean="0"/>
              <a:t>is a </a:t>
            </a:r>
            <a:r>
              <a:rPr lang="en-US" dirty="0" err="1" smtClean="0"/>
              <a:t>homopolysaccharide</a:t>
            </a:r>
            <a:r>
              <a:rPr lang="en-US" dirty="0" smtClean="0"/>
              <a:t> of glucose residues.</a:t>
            </a:r>
          </a:p>
          <a:p>
            <a:pPr marL="533400" indent="-533400">
              <a:lnSpc>
                <a:spcPct val="90000"/>
              </a:lnSpc>
            </a:pPr>
            <a:r>
              <a:rPr lang="en-US" dirty="0" smtClean="0"/>
              <a:t> it’s prepared with various degrees of cross-linking to control pore size.</a:t>
            </a:r>
          </a:p>
          <a:p>
            <a:pPr marL="533400" indent="-533400">
              <a:lnSpc>
                <a:spcPct val="90000"/>
              </a:lnSpc>
            </a:pPr>
            <a:r>
              <a:rPr lang="en-US" dirty="0" smtClean="0"/>
              <a:t>It’s bought as dry beads, the beads swell when water is added.</a:t>
            </a:r>
          </a:p>
          <a:p>
            <a:pPr marL="533400" indent="-533400">
              <a:lnSpc>
                <a:spcPct val="90000"/>
              </a:lnSpc>
            </a:pPr>
            <a:r>
              <a:rPr lang="en-US" dirty="0" smtClean="0"/>
              <a:t>The trade name is </a:t>
            </a:r>
            <a:r>
              <a:rPr lang="en-US" dirty="0" err="1" smtClean="0"/>
              <a:t>sephadex</a:t>
            </a:r>
            <a:r>
              <a:rPr lang="en-US" dirty="0" smtClean="0"/>
              <a:t>.</a:t>
            </a:r>
          </a:p>
          <a:p>
            <a:pPr marL="533400" indent="-533400">
              <a:lnSpc>
                <a:spcPct val="90000"/>
              </a:lnSpc>
            </a:pPr>
            <a:r>
              <a:rPr lang="en-US" dirty="0" smtClean="0"/>
              <a:t>It’s mainly used for separation of small peptides and globular proteins with small to average molecular mass.</a:t>
            </a:r>
          </a:p>
          <a:p>
            <a:endParaRPr lang="en-US" dirty="0"/>
          </a:p>
        </p:txBody>
      </p:sp>
      <p:sp>
        <p:nvSpPr>
          <p:cNvPr id="4" name="Oval 3"/>
          <p:cNvSpPr/>
          <p:nvPr/>
        </p:nvSpPr>
        <p:spPr>
          <a:xfrm>
            <a:off x="762000" y="228600"/>
            <a:ext cx="7620000" cy="990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indent="-533400">
              <a:lnSpc>
                <a:spcPct val="90000"/>
              </a:lnSpc>
              <a:buFontTx/>
              <a:buAutoNum type="arabicPeriod"/>
            </a:pPr>
            <a:r>
              <a:rPr lang="en-US" sz="2800" b="1" dirty="0" smtClean="0">
                <a:ln w="18000">
                  <a:solidFill>
                    <a:sysClr val="windowText" lastClr="000000"/>
                  </a:solidFill>
                  <a:prstDash val="solid"/>
                  <a:miter lim="800000"/>
                </a:ln>
                <a:solidFill>
                  <a:srgbClr val="FF0000"/>
                </a:solidFill>
                <a:effectLst>
                  <a:outerShdw blurRad="25500" dist="23000" dir="7020000" algn="tl">
                    <a:srgbClr val="000000">
                      <a:alpha val="50000"/>
                    </a:srgbClr>
                  </a:outerShdw>
                </a:effectLst>
              </a:rPr>
              <a:t>Three types of gels are used:</a:t>
            </a:r>
          </a:p>
        </p:txBody>
      </p:sp>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153400" cy="6016752"/>
          </a:xfrm>
        </p:spPr>
        <p:txBody>
          <a:bodyPr/>
          <a:lstStyle/>
          <a:p>
            <a:pPr marL="609600" indent="-609600">
              <a:buNone/>
            </a:pPr>
            <a:r>
              <a:rPr lang="en-US" sz="2800" b="1" i="1" dirty="0" err="1" smtClean="0">
                <a:solidFill>
                  <a:srgbClr val="FFFF00"/>
                </a:solidFill>
              </a:rPr>
              <a:t>polyacrylamide</a:t>
            </a:r>
            <a:r>
              <a:rPr lang="en-US" sz="2800" b="1" i="1" dirty="0" smtClean="0">
                <a:solidFill>
                  <a:srgbClr val="FFFF00"/>
                </a:solidFill>
              </a:rPr>
              <a:t>:</a:t>
            </a:r>
          </a:p>
          <a:p>
            <a:pPr marL="609600" indent="-609600">
              <a:buNone/>
            </a:pPr>
            <a:endParaRPr lang="en-US" sz="2800" b="1" i="1" dirty="0" smtClean="0">
              <a:solidFill>
                <a:srgbClr val="FFFF00"/>
              </a:solidFill>
            </a:endParaRPr>
          </a:p>
          <a:p>
            <a:pPr marL="609600" indent="-609600">
              <a:buNone/>
            </a:pPr>
            <a:r>
              <a:rPr lang="en-US" dirty="0" smtClean="0"/>
              <a:t>prepared </a:t>
            </a:r>
            <a:r>
              <a:rPr lang="en-US" dirty="0" smtClean="0"/>
              <a:t>by cross linking </a:t>
            </a:r>
            <a:r>
              <a:rPr lang="en-US" dirty="0" err="1" smtClean="0"/>
              <a:t>acrylamide</a:t>
            </a:r>
            <a:r>
              <a:rPr lang="en-US" dirty="0" smtClean="0"/>
              <a:t> with N,N-</a:t>
            </a:r>
            <a:r>
              <a:rPr lang="en-US" dirty="0" err="1" smtClean="0"/>
              <a:t>methylene</a:t>
            </a:r>
            <a:r>
              <a:rPr lang="en-US" dirty="0" smtClean="0"/>
              <a:t> </a:t>
            </a:r>
            <a:r>
              <a:rPr lang="en-US" dirty="0" err="1" smtClean="0"/>
              <a:t>bis</a:t>
            </a:r>
            <a:r>
              <a:rPr lang="en-US" dirty="0" smtClean="0"/>
              <a:t> </a:t>
            </a:r>
            <a:r>
              <a:rPr lang="en-US" dirty="0" err="1" smtClean="0"/>
              <a:t>acrylamide</a:t>
            </a:r>
            <a:r>
              <a:rPr lang="en-US" dirty="0" smtClean="0"/>
              <a:t>.</a:t>
            </a:r>
          </a:p>
          <a:p>
            <a:pPr marL="609600" indent="-609600">
              <a:buNone/>
            </a:pPr>
            <a:endParaRPr lang="en-US" dirty="0" smtClean="0"/>
          </a:p>
          <a:p>
            <a:pPr marL="609600" indent="-609600">
              <a:buNone/>
            </a:pPr>
            <a:r>
              <a:rPr lang="en-US" dirty="0" smtClean="0"/>
              <a:t>The pore size is determined by the degree of cross-linking</a:t>
            </a:r>
            <a:r>
              <a:rPr lang="en-US" dirty="0" smtClean="0"/>
              <a:t>.</a:t>
            </a:r>
          </a:p>
          <a:p>
            <a:pPr marL="609600" indent="-609600">
              <a:buNone/>
            </a:pPr>
            <a:endParaRPr lang="en-US" dirty="0" smtClean="0"/>
          </a:p>
          <a:p>
            <a:pPr marL="609600" indent="-609600">
              <a:buNone/>
            </a:pPr>
            <a:r>
              <a:rPr lang="en-US" dirty="0" smtClean="0"/>
              <a:t>The separation properties of </a:t>
            </a:r>
            <a:r>
              <a:rPr lang="en-US" dirty="0" err="1" smtClean="0"/>
              <a:t>polyacrylamide</a:t>
            </a:r>
            <a:r>
              <a:rPr lang="en-US" dirty="0" smtClean="0"/>
              <a:t> gels are mainly the same as those of </a:t>
            </a:r>
            <a:r>
              <a:rPr lang="en-US" dirty="0" err="1" smtClean="0"/>
              <a:t>dextrans</a:t>
            </a:r>
            <a:r>
              <a:rPr lang="en-US" dirty="0" smtClean="0"/>
              <a:t>.</a:t>
            </a:r>
          </a:p>
          <a:p>
            <a:pPr marL="609600" indent="-609600">
              <a:buNone/>
            </a:pPr>
            <a:endParaRPr lang="en-US" dirty="0" smtClean="0"/>
          </a:p>
          <a:p>
            <a:pPr marL="609600" indent="-609600">
              <a:buNone/>
            </a:pPr>
            <a:r>
              <a:rPr lang="en-US" dirty="0" smtClean="0"/>
              <a:t>They are sold as bio-gel P</a:t>
            </a:r>
            <a:r>
              <a:rPr lang="en-US" dirty="0" smtClean="0"/>
              <a:t>.</a:t>
            </a:r>
          </a:p>
          <a:p>
            <a:pPr marL="609600" indent="-609600">
              <a:buNone/>
            </a:pPr>
            <a:endParaRPr lang="en-US" dirty="0" smtClean="0"/>
          </a:p>
          <a:p>
            <a:pPr marL="609600" indent="-609600">
              <a:buNone/>
            </a:pPr>
            <a:r>
              <a:rPr lang="en-US" dirty="0" smtClean="0"/>
              <a:t> </a:t>
            </a:r>
            <a:r>
              <a:rPr lang="en-US" dirty="0" smtClean="0"/>
              <a:t>They are available in wide range of pore sizes.</a:t>
            </a:r>
            <a:endParaRPr lang="en-US" dirty="0" smtClean="0">
              <a:solidFill>
                <a:srgbClr val="FF0066"/>
              </a:solidFill>
            </a:endParaRPr>
          </a:p>
          <a:p>
            <a:endParaRPr lang="en-US" dirty="0"/>
          </a:p>
        </p:txBody>
      </p:sp>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077200" cy="6324600"/>
          </a:xfrm>
        </p:spPr>
        <p:txBody>
          <a:bodyPr>
            <a:normAutofit fontScale="92500"/>
          </a:bodyPr>
          <a:lstStyle/>
          <a:p>
            <a:pPr>
              <a:lnSpc>
                <a:spcPct val="90000"/>
              </a:lnSpc>
              <a:buNone/>
            </a:pPr>
            <a:r>
              <a:rPr lang="en-US" sz="2800" b="1" i="1" dirty="0" err="1" smtClean="0">
                <a:solidFill>
                  <a:srgbClr val="FFFF00"/>
                </a:solidFill>
              </a:rPr>
              <a:t>Agarose</a:t>
            </a:r>
            <a:r>
              <a:rPr lang="en-US" sz="2800" b="1" i="1" dirty="0" smtClean="0">
                <a:solidFill>
                  <a:srgbClr val="FFFF00"/>
                </a:solidFill>
              </a:rPr>
              <a:t>:</a:t>
            </a:r>
          </a:p>
          <a:p>
            <a:pPr>
              <a:lnSpc>
                <a:spcPct val="90000"/>
              </a:lnSpc>
              <a:buNone/>
            </a:pPr>
            <a:endParaRPr lang="en-US" sz="2800" b="1" i="1" dirty="0" smtClean="0">
              <a:solidFill>
                <a:srgbClr val="FFFF00"/>
              </a:solidFill>
            </a:endParaRPr>
          </a:p>
          <a:p>
            <a:pPr>
              <a:lnSpc>
                <a:spcPct val="90000"/>
              </a:lnSpc>
              <a:buNone/>
            </a:pPr>
            <a:r>
              <a:rPr lang="en-US" sz="2800" b="1" dirty="0" smtClean="0">
                <a:solidFill>
                  <a:srgbClr val="FFFF00"/>
                </a:solidFill>
              </a:rPr>
              <a:t> </a:t>
            </a:r>
            <a:r>
              <a:rPr lang="en-US" dirty="0" smtClean="0"/>
              <a:t>linear polymers of D-</a:t>
            </a:r>
            <a:r>
              <a:rPr lang="en-US" dirty="0" err="1" smtClean="0"/>
              <a:t>galactose</a:t>
            </a:r>
            <a:r>
              <a:rPr lang="en-US" dirty="0" smtClean="0"/>
              <a:t> and 3,6 anhydro-1-galactose</a:t>
            </a:r>
            <a:r>
              <a:rPr lang="en-US" dirty="0" smtClean="0"/>
              <a:t>.</a:t>
            </a:r>
          </a:p>
          <a:p>
            <a:pPr>
              <a:lnSpc>
                <a:spcPct val="90000"/>
              </a:lnSpc>
              <a:buNone/>
            </a:pPr>
            <a:endParaRPr lang="en-US" dirty="0" smtClean="0"/>
          </a:p>
          <a:p>
            <a:pPr>
              <a:lnSpc>
                <a:spcPct val="90000"/>
              </a:lnSpc>
              <a:buNone/>
            </a:pPr>
            <a:r>
              <a:rPr lang="en-US" dirty="0" smtClean="0"/>
              <a:t>It forms a gel that’s held together with H bonds</a:t>
            </a:r>
            <a:r>
              <a:rPr lang="en-US" dirty="0" smtClean="0"/>
              <a:t>.</a:t>
            </a:r>
          </a:p>
          <a:p>
            <a:pPr>
              <a:lnSpc>
                <a:spcPct val="90000"/>
              </a:lnSpc>
              <a:buNone/>
            </a:pPr>
            <a:endParaRPr lang="en-US" dirty="0" smtClean="0"/>
          </a:p>
          <a:p>
            <a:pPr>
              <a:lnSpc>
                <a:spcPct val="90000"/>
              </a:lnSpc>
              <a:buNone/>
            </a:pPr>
            <a:r>
              <a:rPr lang="en-US" dirty="0" smtClean="0"/>
              <a:t> </a:t>
            </a:r>
            <a:r>
              <a:rPr lang="en-US" dirty="0" smtClean="0"/>
              <a:t>It’s dissolved in boiling water and forms a gel when it’s cold</a:t>
            </a:r>
            <a:r>
              <a:rPr lang="en-US" dirty="0" smtClean="0"/>
              <a:t>.</a:t>
            </a:r>
          </a:p>
          <a:p>
            <a:pPr>
              <a:lnSpc>
                <a:spcPct val="90000"/>
              </a:lnSpc>
              <a:buNone/>
            </a:pPr>
            <a:endParaRPr lang="en-US" dirty="0" smtClean="0"/>
          </a:p>
          <a:p>
            <a:pPr>
              <a:lnSpc>
                <a:spcPct val="90000"/>
              </a:lnSpc>
              <a:buNone/>
            </a:pPr>
            <a:r>
              <a:rPr lang="en-US" dirty="0" smtClean="0"/>
              <a:t>The concentration of the material in the gel determines the pore size</a:t>
            </a:r>
            <a:r>
              <a:rPr lang="en-US" dirty="0" smtClean="0"/>
              <a:t>.</a:t>
            </a:r>
          </a:p>
          <a:p>
            <a:pPr>
              <a:lnSpc>
                <a:spcPct val="90000"/>
              </a:lnSpc>
              <a:buNone/>
            </a:pPr>
            <a:endParaRPr lang="en-US" dirty="0" smtClean="0"/>
          </a:p>
          <a:p>
            <a:pPr>
              <a:lnSpc>
                <a:spcPct val="90000"/>
              </a:lnSpc>
              <a:buNone/>
            </a:pPr>
            <a:r>
              <a:rPr lang="en-US" dirty="0" smtClean="0"/>
              <a:t>The pores of </a:t>
            </a:r>
            <a:r>
              <a:rPr lang="en-US" dirty="0" err="1" smtClean="0"/>
              <a:t>agarose</a:t>
            </a:r>
            <a:r>
              <a:rPr lang="en-US" dirty="0" smtClean="0"/>
              <a:t> gel are much larger than those of </a:t>
            </a:r>
            <a:r>
              <a:rPr lang="en-US" dirty="0" err="1" smtClean="0"/>
              <a:t>sephadex</a:t>
            </a:r>
            <a:r>
              <a:rPr lang="en-US" dirty="0" smtClean="0"/>
              <a:t> or bio-gel p</a:t>
            </a:r>
            <a:r>
              <a:rPr lang="en-US" dirty="0" smtClean="0"/>
              <a:t>.</a:t>
            </a:r>
          </a:p>
          <a:p>
            <a:pPr>
              <a:lnSpc>
                <a:spcPct val="90000"/>
              </a:lnSpc>
              <a:buNone/>
            </a:pPr>
            <a:endParaRPr lang="en-US" dirty="0" smtClean="0"/>
          </a:p>
          <a:p>
            <a:pPr>
              <a:lnSpc>
                <a:spcPct val="90000"/>
              </a:lnSpc>
              <a:buNone/>
            </a:pPr>
            <a:r>
              <a:rPr lang="en-US" dirty="0" smtClean="0"/>
              <a:t>It’s useful for analysis or separation of large globular proteins or long linear molecules such as DNA.</a:t>
            </a:r>
          </a:p>
          <a:p>
            <a:endParaRPr lang="en-US" dirty="0"/>
          </a:p>
        </p:txBody>
      </p:sp>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7543800" cy="6016752"/>
          </a:xfrm>
        </p:spPr>
        <p:txBody>
          <a:bodyPr>
            <a:normAutofit/>
          </a:bodyPr>
          <a:lstStyle/>
          <a:p>
            <a:r>
              <a:rPr lang="en-US" sz="2800" b="1" dirty="0" smtClean="0">
                <a:solidFill>
                  <a:srgbClr val="FFFF00"/>
                </a:solidFill>
              </a:rPr>
              <a:t>Media for gel exclusion chromatography</a:t>
            </a:r>
          </a:p>
          <a:p>
            <a:endParaRPr lang="en-US" dirty="0" smtClean="0"/>
          </a:p>
          <a:p>
            <a:r>
              <a:rPr lang="en-US" dirty="0" err="1" smtClean="0"/>
              <a:t>dextran</a:t>
            </a:r>
            <a:r>
              <a:rPr lang="en-US" dirty="0" smtClean="0"/>
              <a:t> (</a:t>
            </a:r>
            <a:r>
              <a:rPr lang="en-US" dirty="0" err="1" smtClean="0"/>
              <a:t>Sephadex</a:t>
            </a:r>
            <a:r>
              <a:rPr lang="en-US" dirty="0" smtClean="0"/>
              <a:t>™)</a:t>
            </a:r>
          </a:p>
          <a:p>
            <a:r>
              <a:rPr lang="en-US" dirty="0" smtClean="0"/>
              <a:t>, </a:t>
            </a:r>
            <a:r>
              <a:rPr lang="en-US" dirty="0" err="1" smtClean="0"/>
              <a:t>polyacrylamide</a:t>
            </a:r>
            <a:r>
              <a:rPr lang="en-US" dirty="0" smtClean="0"/>
              <a:t> (Bio-Gel P™)</a:t>
            </a:r>
          </a:p>
          <a:p>
            <a:r>
              <a:rPr lang="en-US" dirty="0" err="1" smtClean="0"/>
              <a:t>dextran-polyacrylamide</a:t>
            </a:r>
            <a:r>
              <a:rPr lang="en-US" dirty="0" smtClean="0"/>
              <a:t> </a:t>
            </a:r>
            <a:r>
              <a:rPr lang="en-US" dirty="0" smtClean="0"/>
              <a:t>(</a:t>
            </a:r>
            <a:r>
              <a:rPr lang="en-US" dirty="0" err="1" smtClean="0"/>
              <a:t>Sephacryl</a:t>
            </a:r>
            <a:r>
              <a:rPr lang="en-US" dirty="0" smtClean="0"/>
              <a:t>™)</a:t>
            </a:r>
          </a:p>
          <a:p>
            <a:r>
              <a:rPr lang="en-US" dirty="0" smtClean="0"/>
              <a:t> </a:t>
            </a:r>
            <a:r>
              <a:rPr lang="en-US" dirty="0" err="1" smtClean="0"/>
              <a:t>agarose</a:t>
            </a:r>
            <a:r>
              <a:rPr lang="en-US" dirty="0" smtClean="0"/>
              <a:t> (</a:t>
            </a:r>
            <a:r>
              <a:rPr lang="en-US" dirty="0" err="1" smtClean="0"/>
              <a:t>Sepharose</a:t>
            </a:r>
            <a:r>
              <a:rPr lang="en-US" dirty="0" smtClean="0"/>
              <a:t>™ and </a:t>
            </a:r>
            <a:r>
              <a:rPr lang="en-US" dirty="0" err="1" smtClean="0"/>
              <a:t>BioGel</a:t>
            </a:r>
            <a:r>
              <a:rPr lang="en-US" dirty="0" smtClean="0"/>
              <a:t> A™)</a:t>
            </a:r>
          </a:p>
          <a:p>
            <a:endParaRPr lang="en-US" dirty="0" smtClean="0"/>
          </a:p>
          <a:p>
            <a:r>
              <a:rPr lang="en-US" dirty="0" smtClean="0"/>
              <a:t>The particle size of the gel beads (the mesh size) also affects </a:t>
            </a:r>
            <a:r>
              <a:rPr lang="en-US" dirty="0" smtClean="0"/>
              <a:t>resolution.</a:t>
            </a:r>
          </a:p>
          <a:p>
            <a:endParaRPr lang="en-US" dirty="0" smtClean="0"/>
          </a:p>
        </p:txBody>
      </p:sp>
      <p:sp>
        <p:nvSpPr>
          <p:cNvPr id="4" name="Right Arrow 3"/>
          <p:cNvSpPr/>
          <p:nvPr/>
        </p:nvSpPr>
        <p:spPr>
          <a:xfrm>
            <a:off x="381000" y="4572000"/>
            <a:ext cx="1816608" cy="609600"/>
          </a:xfrm>
          <a:prstGeom prst="rightArrow">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466295" y="4648200"/>
            <a:ext cx="6144305" cy="461665"/>
          </a:xfrm>
          <a:prstGeom prst="rect">
            <a:avLst/>
          </a:prstGeom>
          <a:solidFill>
            <a:srgbClr val="FFFF00"/>
          </a:solidFill>
        </p:spPr>
        <p:txBody>
          <a:bodyPr wrap="square">
            <a:spAutoFit/>
          </a:bodyPr>
          <a:lstStyle/>
          <a:p>
            <a:r>
              <a:rPr lang="en-US" sz="2400" dirty="0" smtClean="0"/>
              <a:t>smaller beads permit higher resolution.</a:t>
            </a:r>
            <a:endParaRPr lang="en-US" sz="2400" dirty="0" smtClean="0"/>
          </a:p>
        </p:txBody>
      </p:sp>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229600" cy="792162"/>
          </a:xfrm>
          <a:solidFill>
            <a:srgbClr val="FFFF00"/>
          </a:solidFill>
          <a:effectLst>
            <a:innerShdw blurRad="63500" dist="50800" dir="13500000">
              <a:prstClr val="black">
                <a:alpha val="50000"/>
              </a:prstClr>
            </a:innerShdw>
          </a:effectLst>
        </p:spPr>
        <p:txBody>
          <a:bodyPr anchor="ctr">
            <a:noAutofit/>
          </a:bodyPr>
          <a:lstStyle/>
          <a:p>
            <a:pPr algn="ctr"/>
            <a:r>
              <a:rPr lang="en-US" sz="2400" b="1" cap="none" dirty="0" smtClean="0">
                <a:ln w="18000">
                  <a:solidFill>
                    <a:sysClr val="windowText" lastClr="000000"/>
                  </a:solidFill>
                  <a:prstDash val="solid"/>
                  <a:miter lim="800000"/>
                </a:ln>
                <a:solidFill>
                  <a:srgbClr val="FF0000"/>
                </a:solidFill>
                <a:effectLst>
                  <a:outerShdw blurRad="25500" dist="23000" dir="7020000" algn="tl">
                    <a:srgbClr val="000000">
                      <a:alpha val="50000"/>
                    </a:srgbClr>
                  </a:outerShdw>
                </a:effectLst>
              </a:rPr>
              <a:t>Gel Type Fractionation Range (molecular </a:t>
            </a:r>
            <a:r>
              <a:rPr lang="en-US" sz="2400" b="1" cap="none" dirty="0" smtClean="0">
                <a:ln w="18000">
                  <a:solidFill>
                    <a:sysClr val="windowText" lastClr="000000"/>
                  </a:solidFill>
                  <a:prstDash val="solid"/>
                  <a:miter lim="800000"/>
                </a:ln>
                <a:solidFill>
                  <a:srgbClr val="FF0000"/>
                </a:solidFill>
                <a:effectLst>
                  <a:outerShdw blurRad="25500" dist="23000" dir="7020000" algn="tl">
                    <a:srgbClr val="000000">
                      <a:alpha val="50000"/>
                    </a:srgbClr>
                  </a:outerShdw>
                </a:effectLst>
              </a:rPr>
              <a:t>weight</a:t>
            </a:r>
            <a:r>
              <a:rPr lang="en-US" sz="2400" b="1" cap="none" dirty="0" smtClean="0">
                <a:ln w="18000">
                  <a:solidFill>
                    <a:sysClr val="windowText" lastClr="000000"/>
                  </a:solidFill>
                  <a:prstDash val="solid"/>
                  <a:miter lim="800000"/>
                </a:ln>
                <a:solidFill>
                  <a:srgbClr val="FF0000"/>
                </a:solidFill>
                <a:effectLst>
                  <a:outerShdw blurRad="25500" dist="23000" dir="7020000" algn="tl">
                    <a:srgbClr val="000000">
                      <a:alpha val="50000"/>
                    </a:srgbClr>
                  </a:outerShdw>
                </a:effectLst>
              </a:rPr>
              <a:t>)</a:t>
            </a:r>
            <a:br>
              <a:rPr lang="en-US" sz="2400" b="1" cap="none" dirty="0" smtClean="0">
                <a:ln w="18000">
                  <a:solidFill>
                    <a:sysClr val="windowText" lastClr="000000"/>
                  </a:solidFill>
                  <a:prstDash val="solid"/>
                  <a:miter lim="800000"/>
                </a:ln>
                <a:solidFill>
                  <a:srgbClr val="FF0000"/>
                </a:solidFill>
                <a:effectLst>
                  <a:outerShdw blurRad="25500" dist="23000" dir="7020000" algn="tl">
                    <a:srgbClr val="000000">
                      <a:alpha val="50000"/>
                    </a:srgbClr>
                  </a:outerShdw>
                </a:effectLst>
              </a:rPr>
            </a:br>
            <a:endParaRPr lang="en-US" sz="2000" b="1" cap="none" dirty="0">
              <a:ln w="18000">
                <a:solidFill>
                  <a:sysClr val="windowText" lastClr="000000"/>
                </a:solidFill>
                <a:prstDash val="solid"/>
                <a:miter lim="800000"/>
              </a:ln>
              <a:solidFill>
                <a:srgbClr val="FF0000"/>
              </a:solidFill>
              <a:effectLst>
                <a:outerShdw blurRad="25500" dist="23000" dir="7020000" algn="tl">
                  <a:srgbClr val="000000">
                    <a:alpha val="50000"/>
                  </a:srgbClr>
                </a:outerShdw>
              </a:effectLst>
            </a:endParaRPr>
          </a:p>
        </p:txBody>
      </p:sp>
      <p:sp>
        <p:nvSpPr>
          <p:cNvPr id="3" name="Content Placeholder 2"/>
          <p:cNvSpPr>
            <a:spLocks noGrp="1"/>
          </p:cNvSpPr>
          <p:nvPr>
            <p:ph sz="quarter" idx="1"/>
          </p:nvPr>
        </p:nvSpPr>
        <p:spPr>
          <a:xfrm>
            <a:off x="533400" y="1371600"/>
            <a:ext cx="7772400" cy="5102352"/>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txBody>
          <a:bodyPr>
            <a:normAutofit fontScale="77500" lnSpcReduction="20000"/>
          </a:bodyPr>
          <a:lstStyle/>
          <a:p>
            <a:endParaRPr lang="en-US" sz="3800" dirty="0" smtClean="0"/>
          </a:p>
          <a:p>
            <a:r>
              <a:rPr lang="en-US" sz="3800" dirty="0" err="1" smtClean="0"/>
              <a:t>Sephadex</a:t>
            </a:r>
            <a:r>
              <a:rPr lang="en-US" sz="3800" dirty="0" smtClean="0"/>
              <a:t> G-10                        &lt;700</a:t>
            </a:r>
          </a:p>
          <a:p>
            <a:r>
              <a:rPr lang="en-US" sz="3800" dirty="0" smtClean="0"/>
              <a:t> </a:t>
            </a:r>
            <a:r>
              <a:rPr lang="en-US" sz="3800" dirty="0" err="1" smtClean="0"/>
              <a:t>Sephadex</a:t>
            </a:r>
            <a:r>
              <a:rPr lang="en-US" sz="3800" dirty="0" smtClean="0"/>
              <a:t> G-25                      1,000-5,000</a:t>
            </a:r>
          </a:p>
          <a:p>
            <a:r>
              <a:rPr lang="en-US" sz="3800" dirty="0" smtClean="0"/>
              <a:t> Bio-Gel P-60                          3,000-60,000</a:t>
            </a:r>
          </a:p>
          <a:p>
            <a:r>
              <a:rPr lang="en-US" sz="3800" dirty="0" smtClean="0"/>
              <a:t> </a:t>
            </a:r>
            <a:r>
              <a:rPr lang="en-US" sz="3800" dirty="0" err="1" smtClean="0"/>
              <a:t>Sephadex</a:t>
            </a:r>
            <a:r>
              <a:rPr lang="en-US" sz="3800" dirty="0" smtClean="0"/>
              <a:t> G-75                      3,000-70,000 </a:t>
            </a:r>
          </a:p>
          <a:p>
            <a:r>
              <a:rPr lang="en-US" sz="3800" dirty="0" err="1" smtClean="0"/>
              <a:t>Sephadex</a:t>
            </a:r>
            <a:r>
              <a:rPr lang="en-US" sz="3800" dirty="0" smtClean="0"/>
              <a:t> G-100                     4,000-100,000</a:t>
            </a:r>
          </a:p>
          <a:p>
            <a:r>
              <a:rPr lang="en-US" sz="3800" dirty="0" smtClean="0"/>
              <a:t> Bio-Gel P-100                        5,000-100,000</a:t>
            </a:r>
          </a:p>
          <a:p>
            <a:r>
              <a:rPr lang="en-US" sz="3800" dirty="0" smtClean="0"/>
              <a:t> </a:t>
            </a:r>
            <a:r>
              <a:rPr lang="en-US" sz="3800" dirty="0" err="1" smtClean="0"/>
              <a:t>Sephadex</a:t>
            </a:r>
            <a:r>
              <a:rPr lang="en-US" sz="3800" dirty="0" smtClean="0"/>
              <a:t> G-200                   5,000-250,000</a:t>
            </a:r>
          </a:p>
          <a:p>
            <a:r>
              <a:rPr lang="en-US" sz="3800" dirty="0" smtClean="0"/>
              <a:t> Bio-Gel P-200                        30,000-200,000</a:t>
            </a:r>
          </a:p>
          <a:p>
            <a:r>
              <a:rPr lang="en-US" sz="3800" dirty="0" smtClean="0"/>
              <a:t> </a:t>
            </a:r>
            <a:r>
              <a:rPr lang="en-US" sz="3800" dirty="0" err="1" smtClean="0"/>
              <a:t>Sephacryl</a:t>
            </a:r>
            <a:r>
              <a:rPr lang="en-US" sz="3800" dirty="0" smtClean="0"/>
              <a:t> S-300                   10,000-1,500,000</a:t>
            </a:r>
          </a:p>
          <a:p>
            <a:r>
              <a:rPr lang="en-US" sz="3800" dirty="0" smtClean="0"/>
              <a:t> </a:t>
            </a:r>
            <a:r>
              <a:rPr lang="en-US" sz="3800" dirty="0" err="1" smtClean="0"/>
              <a:t>Sepharose</a:t>
            </a:r>
            <a:r>
              <a:rPr lang="en-US" sz="3800" dirty="0" smtClean="0"/>
              <a:t> 2B                        70,000-40,000,000 </a:t>
            </a:r>
            <a:endParaRPr lang="en-US" sz="3800" dirty="0"/>
          </a:p>
        </p:txBody>
      </p:sp>
    </p:spTree>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001000" cy="6092952"/>
          </a:xfrm>
        </p:spPr>
        <p:txBody>
          <a:bodyPr>
            <a:normAutofit/>
          </a:bodyPr>
          <a:lstStyle/>
          <a:p>
            <a:endParaRPr lang="en-US" dirty="0"/>
          </a:p>
          <a:p>
            <a:r>
              <a:rPr lang="en-US" dirty="0"/>
              <a:t>When choosing an appropriate medium, consider two main factors</a:t>
            </a:r>
            <a:r>
              <a:rPr lang="en-US" dirty="0" smtClean="0"/>
              <a:t>:</a:t>
            </a:r>
          </a:p>
          <a:p>
            <a:endParaRPr lang="en-US" dirty="0"/>
          </a:p>
          <a:p>
            <a:r>
              <a:rPr lang="en-US" dirty="0">
                <a:solidFill>
                  <a:srgbClr val="00FFCC"/>
                </a:solidFill>
              </a:rPr>
              <a:t>1.</a:t>
            </a:r>
            <a:r>
              <a:rPr lang="en-US" dirty="0"/>
              <a:t> The aim of the experiment </a:t>
            </a:r>
            <a:endParaRPr lang="en-US" dirty="0" smtClean="0"/>
          </a:p>
          <a:p>
            <a:r>
              <a:rPr lang="en-US" dirty="0" smtClean="0"/>
              <a:t>(</a:t>
            </a:r>
            <a:r>
              <a:rPr lang="en-US" dirty="0"/>
              <a:t>high resolution fractionation or group separation</a:t>
            </a:r>
            <a:r>
              <a:rPr lang="en-US" dirty="0" smtClean="0"/>
              <a:t>).</a:t>
            </a:r>
          </a:p>
          <a:p>
            <a:endParaRPr lang="en-US" dirty="0"/>
          </a:p>
          <a:p>
            <a:r>
              <a:rPr lang="en-US" dirty="0">
                <a:solidFill>
                  <a:srgbClr val="00FFCC"/>
                </a:solidFill>
              </a:rPr>
              <a:t>2.</a:t>
            </a:r>
            <a:r>
              <a:rPr lang="en-US" dirty="0"/>
              <a:t> The molecular weights of the target proteins and contaminants to be separated</a:t>
            </a:r>
            <a:r>
              <a:rPr lang="en-US" dirty="0" smtClean="0"/>
              <a:t>.</a:t>
            </a:r>
            <a:endParaRPr lang="en-US" dirty="0"/>
          </a:p>
        </p:txBody>
      </p:sp>
    </p:spTree>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Grp="1" noChangeAspect="1" noChangeArrowheads="1"/>
          </p:cNvPicPr>
          <p:nvPr>
            <p:ph idx="1"/>
          </p:nvPr>
        </p:nvPicPr>
        <p:blipFill>
          <a:blip r:embed="rId2" cstate="print"/>
          <a:srcRect/>
          <a:stretch>
            <a:fillRect/>
          </a:stretch>
        </p:blipFill>
        <p:spPr bwMode="auto">
          <a:xfrm>
            <a:off x="533400" y="304800"/>
            <a:ext cx="7550843" cy="6232847"/>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382000" cy="6400800"/>
          </a:xfrm>
        </p:spPr>
        <p:txBody>
          <a:bodyPr>
            <a:normAutofit fontScale="77500" lnSpcReduction="20000"/>
          </a:bodyPr>
          <a:lstStyle/>
          <a:p>
            <a:r>
              <a:rPr lang="en-US" sz="2600" b="1" dirty="0" err="1">
                <a:solidFill>
                  <a:srgbClr val="FFFF00"/>
                </a:solidFill>
              </a:rPr>
              <a:t>Superdex</a:t>
            </a:r>
            <a:r>
              <a:rPr lang="en-US" dirty="0"/>
              <a:t> is the first choice for high resolution, short run times and high recovery</a:t>
            </a:r>
            <a:r>
              <a:rPr lang="en-US" dirty="0" smtClean="0"/>
              <a:t>.</a:t>
            </a:r>
          </a:p>
          <a:p>
            <a:r>
              <a:rPr lang="en-US" dirty="0" smtClean="0"/>
              <a:t>(</a:t>
            </a:r>
            <a:r>
              <a:rPr lang="en-US" dirty="0" err="1" smtClean="0"/>
              <a:t>Sephadex</a:t>
            </a:r>
            <a:r>
              <a:rPr lang="en-US" dirty="0" smtClean="0"/>
              <a:t> is ideal for rapid group separations such as desalting and buffer </a:t>
            </a:r>
            <a:r>
              <a:rPr lang="en-US" dirty="0" smtClean="0"/>
              <a:t>exchange).</a:t>
            </a:r>
            <a:endParaRPr lang="en-US" dirty="0" smtClean="0"/>
          </a:p>
          <a:p>
            <a:r>
              <a:rPr lang="en-US" dirty="0" err="1" smtClean="0"/>
              <a:t>Sephadex</a:t>
            </a:r>
            <a:r>
              <a:rPr lang="en-US" dirty="0" smtClean="0"/>
              <a:t> is used at laboratory and production scale</a:t>
            </a:r>
            <a:r>
              <a:rPr lang="en-US" dirty="0" smtClean="0"/>
              <a:t>,</a:t>
            </a:r>
          </a:p>
          <a:p>
            <a:r>
              <a:rPr lang="en-US" sz="2600" b="1" dirty="0" smtClean="0">
                <a:solidFill>
                  <a:srgbClr val="FF0000"/>
                </a:solidFill>
              </a:rPr>
              <a:t> </a:t>
            </a:r>
            <a:r>
              <a:rPr lang="en-US" sz="2600" b="1" dirty="0" smtClean="0">
                <a:solidFill>
                  <a:srgbClr val="FF0000"/>
                </a:solidFill>
              </a:rPr>
              <a:t>before, between or after </a:t>
            </a:r>
            <a:r>
              <a:rPr lang="en-US" sz="2600" b="1" dirty="0" smtClean="0">
                <a:solidFill>
                  <a:srgbClr val="FF0000"/>
                </a:solidFill>
              </a:rPr>
              <a:t>other chromatography </a:t>
            </a:r>
            <a:r>
              <a:rPr lang="en-US" sz="2600" b="1" dirty="0" smtClean="0">
                <a:solidFill>
                  <a:srgbClr val="FF0000"/>
                </a:solidFill>
              </a:rPr>
              <a:t>purification steps</a:t>
            </a:r>
            <a:r>
              <a:rPr lang="en-US" sz="2600" b="1" dirty="0" smtClean="0">
                <a:solidFill>
                  <a:srgbClr val="FF0000"/>
                </a:solidFill>
              </a:rPr>
              <a:t>.</a:t>
            </a:r>
            <a:endParaRPr lang="en-US" sz="2600" b="1" dirty="0" smtClean="0">
              <a:solidFill>
                <a:srgbClr val="FF0000"/>
              </a:solidFill>
            </a:endParaRPr>
          </a:p>
          <a:p>
            <a:endParaRPr lang="en-US" dirty="0" smtClean="0"/>
          </a:p>
          <a:p>
            <a:endParaRPr lang="en-US" dirty="0"/>
          </a:p>
          <a:p>
            <a:r>
              <a:rPr lang="en-US" sz="2600" b="1" dirty="0" err="1">
                <a:solidFill>
                  <a:srgbClr val="FFFF00"/>
                </a:solidFill>
              </a:rPr>
              <a:t>Sephacryl</a:t>
            </a:r>
            <a:r>
              <a:rPr lang="en-US" b="1" dirty="0">
                <a:solidFill>
                  <a:srgbClr val="FF0000"/>
                </a:solidFill>
              </a:rPr>
              <a:t> </a:t>
            </a:r>
            <a:r>
              <a:rPr lang="en-US" dirty="0"/>
              <a:t>is suitable for fast, high recovery separations at laboratory and industrial scale</a:t>
            </a:r>
            <a:r>
              <a:rPr lang="en-US" dirty="0" smtClean="0"/>
              <a:t>.</a:t>
            </a:r>
          </a:p>
          <a:p>
            <a:endParaRPr lang="en-US" dirty="0">
              <a:solidFill>
                <a:srgbClr val="FFFF00"/>
              </a:solidFill>
            </a:endParaRPr>
          </a:p>
          <a:p>
            <a:r>
              <a:rPr lang="en-US" b="1" dirty="0" err="1">
                <a:solidFill>
                  <a:srgbClr val="FFFF00"/>
                </a:solidFill>
              </a:rPr>
              <a:t>Superose</a:t>
            </a:r>
            <a:r>
              <a:rPr lang="en-US" dirty="0">
                <a:solidFill>
                  <a:srgbClr val="FFFF00"/>
                </a:solidFill>
              </a:rPr>
              <a:t> </a:t>
            </a:r>
            <a:r>
              <a:rPr lang="en-US" dirty="0"/>
              <a:t>offers a broad fractionation range, but is not suitable for large scale or </a:t>
            </a:r>
            <a:r>
              <a:rPr lang="en-US" dirty="0" smtClean="0"/>
              <a:t>industrial scale </a:t>
            </a:r>
            <a:r>
              <a:rPr lang="en-US" dirty="0"/>
              <a:t>separations</a:t>
            </a:r>
            <a:r>
              <a:rPr lang="en-US" dirty="0" smtClean="0"/>
              <a:t>.</a:t>
            </a:r>
          </a:p>
          <a:p>
            <a:endParaRPr lang="en-US" dirty="0" smtClean="0"/>
          </a:p>
          <a:p>
            <a:endParaRPr lang="en-US" dirty="0"/>
          </a:p>
          <a:p>
            <a:r>
              <a:rPr lang="en-US" sz="2800" b="1" dirty="0" smtClean="0"/>
              <a:t>In </a:t>
            </a:r>
            <a:r>
              <a:rPr lang="en-US" sz="2800" b="1" dirty="0"/>
              <a:t>cases where </a:t>
            </a:r>
            <a:r>
              <a:rPr lang="en-US" sz="2800" b="1" dirty="0" smtClean="0"/>
              <a:t>two media </a:t>
            </a:r>
            <a:r>
              <a:rPr lang="en-US" sz="2800" b="1" dirty="0"/>
              <a:t>have a similar fractionation range: </a:t>
            </a:r>
            <a:endParaRPr lang="en-US" sz="2800" b="1" dirty="0" smtClean="0"/>
          </a:p>
          <a:p>
            <a:endParaRPr lang="en-US" dirty="0" smtClean="0"/>
          </a:p>
          <a:p>
            <a:r>
              <a:rPr lang="en-US" dirty="0" smtClean="0"/>
              <a:t>select </a:t>
            </a:r>
            <a:r>
              <a:rPr lang="en-US" dirty="0"/>
              <a:t>the medium with the steepest </a:t>
            </a:r>
            <a:r>
              <a:rPr lang="en-US" dirty="0" smtClean="0"/>
              <a:t>selectivity curve </a:t>
            </a:r>
            <a:r>
              <a:rPr lang="en-US" dirty="0"/>
              <a:t>for best resolution of all components in the sample</a:t>
            </a:r>
            <a:r>
              <a:rPr lang="en-US" dirty="0" smtClean="0"/>
              <a:t>.</a:t>
            </a:r>
          </a:p>
          <a:p>
            <a:endParaRPr lang="en-US" dirty="0" smtClean="0"/>
          </a:p>
          <a:p>
            <a:r>
              <a:rPr lang="en-US" dirty="0" smtClean="0"/>
              <a:t> </a:t>
            </a:r>
            <a:endParaRPr lang="en-US" dirty="0"/>
          </a:p>
        </p:txBody>
      </p:sp>
    </p:spTree>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Grp="1" noChangeAspect="1" noChangeArrowheads="1"/>
          </p:cNvPicPr>
          <p:nvPr>
            <p:ph idx="1"/>
          </p:nvPr>
        </p:nvPicPr>
        <p:blipFill>
          <a:blip r:embed="rId2" cstate="print"/>
          <a:srcRect/>
          <a:stretch>
            <a:fillRect/>
          </a:stretch>
        </p:blipFill>
        <p:spPr bwMode="auto">
          <a:xfrm>
            <a:off x="569061" y="228600"/>
            <a:ext cx="7371721" cy="63246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305800" cy="6324600"/>
          </a:xfrm>
        </p:spPr>
        <p:txBody>
          <a:bodyPr>
            <a:normAutofit fontScale="70000" lnSpcReduction="20000"/>
          </a:bodyPr>
          <a:lstStyle/>
          <a:p>
            <a:r>
              <a:rPr lang="en-US" dirty="0" smtClean="0"/>
              <a:t>• </a:t>
            </a:r>
            <a:r>
              <a:rPr lang="en-US" b="1" dirty="0" err="1" smtClean="0">
                <a:solidFill>
                  <a:srgbClr val="FFFF00"/>
                </a:solidFill>
              </a:rPr>
              <a:t>Sephadex</a:t>
            </a:r>
            <a:r>
              <a:rPr lang="en-US" b="1" dirty="0" smtClean="0">
                <a:solidFill>
                  <a:srgbClr val="FFFF00"/>
                </a:solidFill>
              </a:rPr>
              <a:t> G-50 </a:t>
            </a:r>
            <a:r>
              <a:rPr lang="en-US" dirty="0" smtClean="0"/>
              <a:t>is suitable for the separation of molecules </a:t>
            </a:r>
            <a:r>
              <a:rPr lang="en-US" dirty="0" err="1" smtClean="0"/>
              <a:t>Mr</a:t>
            </a:r>
            <a:r>
              <a:rPr lang="en-US" dirty="0" smtClean="0"/>
              <a:t> &gt;30 000 from molecules </a:t>
            </a:r>
            <a:r>
              <a:rPr lang="en-US" dirty="0" err="1" smtClean="0"/>
              <a:t>Mr</a:t>
            </a:r>
            <a:r>
              <a:rPr lang="en-US" dirty="0" smtClean="0"/>
              <a:t> &lt;1 500 such as labeled protein or DNA from free label.</a:t>
            </a:r>
          </a:p>
          <a:p>
            <a:endParaRPr lang="en-US" dirty="0" smtClean="0"/>
          </a:p>
          <a:p>
            <a:endParaRPr lang="en-US" dirty="0" smtClean="0"/>
          </a:p>
          <a:p>
            <a:r>
              <a:rPr lang="en-US" b="1" dirty="0" err="1" smtClean="0">
                <a:solidFill>
                  <a:srgbClr val="FFFF00"/>
                </a:solidFill>
              </a:rPr>
              <a:t>Sephadex</a:t>
            </a:r>
            <a:r>
              <a:rPr lang="en-US" b="1" dirty="0" smtClean="0">
                <a:solidFill>
                  <a:srgbClr val="FFFF00"/>
                </a:solidFill>
              </a:rPr>
              <a:t> </a:t>
            </a:r>
            <a:r>
              <a:rPr lang="en-US" b="1" dirty="0">
                <a:solidFill>
                  <a:srgbClr val="FFFF00"/>
                </a:solidFill>
              </a:rPr>
              <a:t>G-25 </a:t>
            </a:r>
            <a:r>
              <a:rPr lang="en-US" dirty="0"/>
              <a:t>is recommended for the majority of group separations involving </a:t>
            </a:r>
            <a:r>
              <a:rPr lang="en-US" dirty="0" smtClean="0"/>
              <a:t>globular proteins</a:t>
            </a:r>
            <a:r>
              <a:rPr lang="en-US" dirty="0" smtClean="0"/>
              <a:t>.</a:t>
            </a:r>
          </a:p>
          <a:p>
            <a:r>
              <a:rPr lang="en-US" dirty="0" smtClean="0"/>
              <a:t> </a:t>
            </a:r>
            <a:r>
              <a:rPr lang="en-US" dirty="0"/>
              <a:t>This medium is excellent for removing salt and other small contaminants </a:t>
            </a:r>
            <a:r>
              <a:rPr lang="en-US" dirty="0" smtClean="0"/>
              <a:t>away from </a:t>
            </a:r>
            <a:r>
              <a:rPr lang="en-US" dirty="0"/>
              <a:t>molecules that are greater than </a:t>
            </a:r>
            <a:r>
              <a:rPr lang="en-US" dirty="0" err="1"/>
              <a:t>Mr</a:t>
            </a:r>
            <a:r>
              <a:rPr lang="en-US" dirty="0"/>
              <a:t> 5 000</a:t>
            </a:r>
            <a:r>
              <a:rPr lang="en-US" dirty="0" smtClean="0"/>
              <a:t>.</a:t>
            </a:r>
          </a:p>
          <a:p>
            <a:endParaRPr lang="en-US" dirty="0"/>
          </a:p>
          <a:p>
            <a:r>
              <a:rPr lang="en-US" dirty="0"/>
              <a:t>• </a:t>
            </a:r>
            <a:r>
              <a:rPr lang="en-US" b="1" dirty="0" err="1">
                <a:solidFill>
                  <a:srgbClr val="FFFF00"/>
                </a:solidFill>
              </a:rPr>
              <a:t>Sephadex</a:t>
            </a:r>
            <a:r>
              <a:rPr lang="en-US" b="1" dirty="0">
                <a:solidFill>
                  <a:srgbClr val="FFFF00"/>
                </a:solidFill>
              </a:rPr>
              <a:t> G-10 </a:t>
            </a:r>
            <a:r>
              <a:rPr lang="en-US" dirty="0"/>
              <a:t>is well suited for the separation of </a:t>
            </a:r>
            <a:r>
              <a:rPr lang="en-US" dirty="0" err="1"/>
              <a:t>biomolecules</a:t>
            </a:r>
            <a:r>
              <a:rPr lang="en-US" dirty="0"/>
              <a:t> such as </a:t>
            </a:r>
            <a:r>
              <a:rPr lang="en-US" dirty="0" smtClean="0"/>
              <a:t>peptides (</a:t>
            </a:r>
            <a:r>
              <a:rPr lang="en-US" dirty="0" err="1" smtClean="0"/>
              <a:t>Mr</a:t>
            </a:r>
            <a:r>
              <a:rPr lang="en-US" dirty="0" smtClean="0"/>
              <a:t> </a:t>
            </a:r>
            <a:r>
              <a:rPr lang="en-US" dirty="0"/>
              <a:t>&gt;700) from smaller molecules (</a:t>
            </a:r>
            <a:r>
              <a:rPr lang="en-US" dirty="0" err="1"/>
              <a:t>Mr</a:t>
            </a:r>
            <a:r>
              <a:rPr lang="en-US" dirty="0"/>
              <a:t> &gt;100</a:t>
            </a:r>
            <a:r>
              <a:rPr lang="en-US" dirty="0" smtClean="0"/>
              <a:t>).</a:t>
            </a:r>
          </a:p>
          <a:p>
            <a:endParaRPr lang="en-US" dirty="0"/>
          </a:p>
          <a:p>
            <a:endParaRPr lang="en-US" dirty="0"/>
          </a:p>
          <a:p>
            <a:r>
              <a:rPr lang="en-US" sz="3100" b="1" dirty="0"/>
              <a:t>For group separations select gel filtration media so that high molecular weight </a:t>
            </a:r>
            <a:r>
              <a:rPr lang="en-US" sz="3100" b="1" dirty="0" smtClean="0"/>
              <a:t>molecules are </a:t>
            </a:r>
            <a:r>
              <a:rPr lang="en-US" sz="3100" b="1" dirty="0"/>
              <a:t>eluted at the void </a:t>
            </a:r>
            <a:r>
              <a:rPr lang="en-US" sz="3100" b="1" dirty="0" smtClean="0"/>
              <a:t>volume </a:t>
            </a:r>
          </a:p>
          <a:p>
            <a:endParaRPr lang="en-US" sz="3100" b="1" dirty="0" smtClean="0"/>
          </a:p>
          <a:p>
            <a:endParaRPr lang="en-US" sz="3100" b="1" dirty="0" smtClean="0"/>
          </a:p>
          <a:p>
            <a:r>
              <a:rPr lang="en-US" sz="3100" b="1" dirty="0" smtClean="0"/>
              <a:t> </a:t>
            </a:r>
            <a:r>
              <a:rPr lang="en-US" sz="3100" b="1" dirty="0" smtClean="0"/>
              <a:t>          </a:t>
            </a:r>
            <a:r>
              <a:rPr lang="en-US" sz="3100" b="1" dirty="0" smtClean="0"/>
              <a:t>with </a:t>
            </a:r>
            <a:r>
              <a:rPr lang="en-US" sz="3100" b="1" dirty="0"/>
              <a:t>minimum peak broadening </a:t>
            </a:r>
            <a:endParaRPr lang="en-US" sz="3100" b="1" dirty="0" smtClean="0"/>
          </a:p>
          <a:p>
            <a:r>
              <a:rPr lang="en-US" sz="3100" b="1" dirty="0" smtClean="0"/>
              <a:t> </a:t>
            </a:r>
            <a:r>
              <a:rPr lang="en-US" sz="3100" b="1" dirty="0" smtClean="0"/>
              <a:t>         minimum  </a:t>
            </a:r>
            <a:r>
              <a:rPr lang="en-US" sz="3100" b="1" dirty="0"/>
              <a:t>dilution </a:t>
            </a:r>
            <a:endParaRPr lang="en-US" sz="3100" b="1" dirty="0" smtClean="0"/>
          </a:p>
          <a:p>
            <a:r>
              <a:rPr lang="en-US" sz="3100" b="1" dirty="0" smtClean="0"/>
              <a:t> </a:t>
            </a:r>
            <a:r>
              <a:rPr lang="en-US" sz="3100" b="1" dirty="0" smtClean="0"/>
              <a:t>         </a:t>
            </a:r>
            <a:r>
              <a:rPr lang="en-US" sz="3100" b="1" dirty="0" smtClean="0"/>
              <a:t>minimum </a:t>
            </a:r>
            <a:r>
              <a:rPr lang="en-US" sz="3100" b="1" dirty="0" smtClean="0"/>
              <a:t>time </a:t>
            </a:r>
            <a:r>
              <a:rPr lang="en-US" sz="3100" b="1" dirty="0"/>
              <a:t>on the column</a:t>
            </a:r>
            <a:r>
              <a:rPr lang="en-US" sz="3100" b="1" dirty="0" smtClean="0"/>
              <a:t>.</a:t>
            </a:r>
          </a:p>
          <a:p>
            <a:endParaRPr lang="en-US" dirty="0" smtClean="0"/>
          </a:p>
          <a:p>
            <a:r>
              <a:rPr lang="en-US" dirty="0" smtClean="0"/>
              <a:t> </a:t>
            </a:r>
            <a:endParaRPr lang="en-US" dirty="0"/>
          </a:p>
        </p:txBody>
      </p:sp>
      <p:sp>
        <p:nvSpPr>
          <p:cNvPr id="4" name="Right Arrow 3"/>
          <p:cNvSpPr/>
          <p:nvPr/>
        </p:nvSpPr>
        <p:spPr>
          <a:xfrm>
            <a:off x="304800" y="4876800"/>
            <a:ext cx="978408" cy="484632"/>
          </a:xfrm>
          <a:prstGeom prst="rightArrow">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04800"/>
            <a:ext cx="8229600" cy="6324600"/>
          </a:xfrm>
        </p:spPr>
        <p:txBody>
          <a:bodyPr>
            <a:noAutofit/>
          </a:bodyPr>
          <a:lstStyle/>
          <a:p>
            <a:r>
              <a:rPr lang="en-US" sz="2000" dirty="0" smtClean="0"/>
              <a:t>Gel filtration (GF) is</a:t>
            </a:r>
            <a:r>
              <a:rPr lang="en-US" sz="2000" dirty="0" smtClean="0">
                <a:cs typeface="B Zar" pitchFamily="2" charset="-78"/>
              </a:rPr>
              <a:t> the simplest and mildest of all the chromatography techniques</a:t>
            </a:r>
            <a:r>
              <a:rPr lang="en-US" sz="2000" dirty="0" smtClean="0"/>
              <a:t> that separates molecules according to size.</a:t>
            </a:r>
            <a:endParaRPr lang="fa-IR" sz="2000" dirty="0" smtClean="0">
              <a:cs typeface="B Zar" pitchFamily="2" charset="-78"/>
            </a:endParaRPr>
          </a:p>
          <a:p>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endParaRPr lang="en-US" sz="1600" dirty="0" smtClean="0"/>
          </a:p>
          <a:p>
            <a:endParaRPr lang="en-US" sz="1600" dirty="0"/>
          </a:p>
        </p:txBody>
      </p:sp>
      <p:pic>
        <p:nvPicPr>
          <p:cNvPr id="4" name="Picture 2" descr="image047"/>
          <p:cNvPicPr>
            <a:picLocks noChangeAspect="1" noChangeArrowheads="1"/>
          </p:cNvPicPr>
          <p:nvPr/>
        </p:nvPicPr>
        <p:blipFill>
          <a:blip r:embed="rId2" cstate="print"/>
          <a:srcRect r="47566" b="42929"/>
          <a:stretch>
            <a:fillRect/>
          </a:stretch>
        </p:blipFill>
        <p:spPr bwMode="auto">
          <a:xfrm>
            <a:off x="1371600" y="1600200"/>
            <a:ext cx="5885718" cy="4953000"/>
          </a:xfrm>
          <a:prstGeom prst="rect">
            <a:avLst/>
          </a:prstGeom>
          <a:noFill/>
        </p:spPr>
      </p:pic>
    </p:spTree>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153400" cy="762000"/>
          </a:xfrm>
          <a:solidFill>
            <a:srgbClr val="FFFF00"/>
          </a:solidFill>
        </p:spPr>
        <p:txBody>
          <a:bodyPr anchor="ctr">
            <a:normAutofit/>
          </a:bodyPr>
          <a:lstStyle/>
          <a:p>
            <a:pPr algn="ctr"/>
            <a:r>
              <a:rPr lang="en-US" sz="4000" b="1" cap="none" dirty="0">
                <a:ln w="18000">
                  <a:solidFill>
                    <a:sysClr val="windowText" lastClr="000000"/>
                  </a:solidFill>
                  <a:prstDash val="solid"/>
                  <a:miter lim="800000"/>
                </a:ln>
                <a:solidFill>
                  <a:srgbClr val="FF0000"/>
                </a:solidFill>
                <a:effectLst>
                  <a:outerShdw blurRad="25500" dist="23000" dir="7020000" algn="tl">
                    <a:srgbClr val="000000">
                      <a:alpha val="50000"/>
                    </a:srgbClr>
                  </a:outerShdw>
                </a:effectLst>
              </a:rPr>
              <a:t>Media selection</a:t>
            </a:r>
          </a:p>
        </p:txBody>
      </p:sp>
      <p:sp>
        <p:nvSpPr>
          <p:cNvPr id="3" name="Content Placeholder 2"/>
          <p:cNvSpPr>
            <a:spLocks noGrp="1"/>
          </p:cNvSpPr>
          <p:nvPr>
            <p:ph idx="1"/>
          </p:nvPr>
        </p:nvSpPr>
        <p:spPr>
          <a:xfrm>
            <a:off x="228600" y="990600"/>
            <a:ext cx="8305800" cy="5465136"/>
          </a:xfrm>
        </p:spPr>
        <p:txBody>
          <a:bodyPr>
            <a:noAutofit/>
          </a:bodyPr>
          <a:lstStyle/>
          <a:p>
            <a:r>
              <a:rPr lang="en-US" dirty="0" smtClean="0"/>
              <a:t>porous </a:t>
            </a:r>
            <a:r>
              <a:rPr lang="en-US" dirty="0"/>
              <a:t>matrices chosen for </a:t>
            </a:r>
            <a:r>
              <a:rPr lang="en-US" dirty="0" smtClean="0"/>
              <a:t>their inertness </a:t>
            </a:r>
            <a:r>
              <a:rPr lang="en-US" dirty="0"/>
              <a:t>and chemical and physical stability. </a:t>
            </a:r>
            <a:endParaRPr lang="en-US" dirty="0" smtClean="0"/>
          </a:p>
          <a:p>
            <a:r>
              <a:rPr lang="en-US" dirty="0" smtClean="0"/>
              <a:t>           to </a:t>
            </a:r>
            <a:r>
              <a:rPr lang="en-US" dirty="0"/>
              <a:t>produce a variety of media with </a:t>
            </a:r>
            <a:r>
              <a:rPr lang="en-US" dirty="0" smtClean="0"/>
              <a:t>different </a:t>
            </a:r>
            <a:r>
              <a:rPr lang="en-US" dirty="0" err="1" smtClean="0"/>
              <a:t>selectivities</a:t>
            </a:r>
            <a:r>
              <a:rPr lang="en-US" dirty="0"/>
              <a:t>. </a:t>
            </a:r>
            <a:endParaRPr lang="en-US" dirty="0" smtClean="0"/>
          </a:p>
          <a:p>
            <a:endParaRPr lang="en-US" dirty="0" smtClean="0"/>
          </a:p>
          <a:p>
            <a:r>
              <a:rPr lang="en-US" dirty="0" smtClean="0"/>
              <a:t>Today's </a:t>
            </a:r>
            <a:r>
              <a:rPr lang="en-US" dirty="0"/>
              <a:t>gel filtration media cover a molecular weight range from 100 </a:t>
            </a:r>
            <a:r>
              <a:rPr lang="en-US" dirty="0" smtClean="0"/>
              <a:t>to 80 </a:t>
            </a:r>
            <a:r>
              <a:rPr lang="en-US" dirty="0"/>
              <a:t>000 000, from peptides to very large proteins and protein complexes</a:t>
            </a:r>
            <a:r>
              <a:rPr lang="en-US" dirty="0" smtClean="0"/>
              <a:t>.</a:t>
            </a:r>
          </a:p>
          <a:p>
            <a:endParaRPr lang="en-US" dirty="0"/>
          </a:p>
          <a:p>
            <a:r>
              <a:rPr lang="en-US" dirty="0"/>
              <a:t>The selectivity of a gel filtration medium depends solely on its pore size distribution and </a:t>
            </a:r>
            <a:r>
              <a:rPr lang="en-US" dirty="0" smtClean="0"/>
              <a:t>is described </a:t>
            </a:r>
            <a:r>
              <a:rPr lang="en-US" dirty="0"/>
              <a:t>by a selectivity </a:t>
            </a:r>
            <a:r>
              <a:rPr lang="en-US" sz="2000" dirty="0"/>
              <a:t>curve</a:t>
            </a:r>
            <a:r>
              <a:rPr lang="en-US" sz="2000" i="1" dirty="0"/>
              <a:t>. </a:t>
            </a:r>
            <a:endParaRPr lang="en-US" sz="2000" i="1" dirty="0" smtClean="0"/>
          </a:p>
        </p:txBody>
      </p:sp>
      <p:sp>
        <p:nvSpPr>
          <p:cNvPr id="4" name="Right Arrow 3"/>
          <p:cNvSpPr/>
          <p:nvPr/>
        </p:nvSpPr>
        <p:spPr>
          <a:xfrm>
            <a:off x="381000" y="1828800"/>
            <a:ext cx="978408" cy="484632"/>
          </a:xfrm>
          <a:prstGeom prst="rightArrow">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7391400" cy="792162"/>
          </a:xfrm>
          <a:solidFill>
            <a:srgbClr val="FFFF00"/>
          </a:solidFill>
          <a:scene3d>
            <a:camera prst="orthographicFront"/>
            <a:lightRig rig="threePt" dir="t"/>
          </a:scene3d>
          <a:sp3d>
            <a:bevelT prst="relaxedInset"/>
          </a:sp3d>
        </p:spPr>
        <p:txBody>
          <a:bodyPr anchor="ctr">
            <a:normAutofit/>
          </a:bodyPr>
          <a:lstStyle/>
          <a:p>
            <a:r>
              <a:rPr lang="en-US" sz="2400" b="1" cap="none" dirty="0" smtClean="0">
                <a:ln w="18000">
                  <a:solidFill>
                    <a:schemeClr val="tx1"/>
                  </a:solidFill>
                  <a:prstDash val="solid"/>
                  <a:miter lim="800000"/>
                </a:ln>
                <a:solidFill>
                  <a:srgbClr val="FF0000"/>
                </a:solidFill>
                <a:effectLst>
                  <a:outerShdw blurRad="25500" dist="23000" dir="7020000" algn="tl">
                    <a:srgbClr val="000000">
                      <a:alpha val="50000"/>
                    </a:srgbClr>
                  </a:outerShdw>
                </a:effectLst>
              </a:rPr>
              <a:t>Notes on use of gel filtration chromatography</a:t>
            </a:r>
            <a:endParaRPr lang="en-US" sz="2400" b="1" cap="none" dirty="0">
              <a:ln w="18000">
                <a:solidFill>
                  <a:schemeClr val="tx1"/>
                </a:solidFill>
                <a:prstDash val="solid"/>
                <a:miter lim="800000"/>
              </a:ln>
              <a:solidFill>
                <a:srgbClr val="FF0000"/>
              </a:solidFill>
              <a:effectLst>
                <a:outerShdw blurRad="25500" dist="23000" dir="7020000" algn="tl">
                  <a:srgbClr val="000000">
                    <a:alpha val="50000"/>
                  </a:srgbClr>
                </a:outerShdw>
              </a:effectLst>
            </a:endParaRPr>
          </a:p>
        </p:txBody>
      </p:sp>
      <p:sp>
        <p:nvSpPr>
          <p:cNvPr id="3" name="Content Placeholder 2"/>
          <p:cNvSpPr>
            <a:spLocks noGrp="1"/>
          </p:cNvSpPr>
          <p:nvPr>
            <p:ph sz="quarter" idx="1"/>
          </p:nvPr>
        </p:nvSpPr>
        <p:spPr>
          <a:xfrm>
            <a:off x="304800" y="1219200"/>
            <a:ext cx="7924800" cy="5254752"/>
          </a:xfrm>
        </p:spPr>
        <p:txBody>
          <a:bodyPr>
            <a:normAutofit/>
          </a:bodyPr>
          <a:lstStyle/>
          <a:p>
            <a:pPr>
              <a:lnSpc>
                <a:spcPct val="80000"/>
              </a:lnSpc>
              <a:buNone/>
            </a:pPr>
            <a:r>
              <a:rPr lang="en-US" dirty="0" smtClean="0"/>
              <a:t>****It is important not to use a magnetic stirrer when preparing the beads, or the beads can be fragmented.  It takes several days to swell beads like the </a:t>
            </a:r>
            <a:r>
              <a:rPr lang="en-US" dirty="0" err="1" smtClean="0"/>
              <a:t>Sephadex</a:t>
            </a:r>
            <a:r>
              <a:rPr lang="en-US" dirty="0" smtClean="0"/>
              <a:t> that you will use </a:t>
            </a:r>
            <a:r>
              <a:rPr lang="en-US" dirty="0" smtClean="0"/>
              <a:t>.  </a:t>
            </a:r>
            <a:endParaRPr lang="en-US" dirty="0" smtClean="0"/>
          </a:p>
          <a:p>
            <a:pPr>
              <a:lnSpc>
                <a:spcPct val="80000"/>
              </a:lnSpc>
              <a:buNone/>
            </a:pPr>
            <a:endParaRPr lang="en-US" dirty="0" smtClean="0"/>
          </a:p>
          <a:p>
            <a:pPr>
              <a:lnSpc>
                <a:spcPct val="80000"/>
              </a:lnSpc>
              <a:buNone/>
            </a:pPr>
            <a:endParaRPr lang="en-US" dirty="0" smtClean="0"/>
          </a:p>
          <a:p>
            <a:pPr>
              <a:lnSpc>
                <a:spcPct val="80000"/>
              </a:lnSpc>
              <a:buNone/>
            </a:pPr>
            <a:endParaRPr lang="en-US" dirty="0" smtClean="0"/>
          </a:p>
          <a:p>
            <a:pPr>
              <a:lnSpc>
                <a:spcPct val="80000"/>
              </a:lnSpc>
              <a:buNone/>
            </a:pPr>
            <a:r>
              <a:rPr lang="en-US" dirty="0" smtClean="0"/>
              <a:t> ·  ****      Never allow a gel filtration column to dry out.  </a:t>
            </a:r>
            <a:endParaRPr lang="en-US" dirty="0" smtClean="0"/>
          </a:p>
          <a:p>
            <a:pPr>
              <a:lnSpc>
                <a:spcPct val="80000"/>
              </a:lnSpc>
              <a:buNone/>
            </a:pPr>
            <a:endParaRPr lang="en-US" dirty="0" smtClean="0"/>
          </a:p>
          <a:p>
            <a:pPr>
              <a:lnSpc>
                <a:spcPct val="80000"/>
              </a:lnSpc>
              <a:buNone/>
            </a:pPr>
            <a:r>
              <a:rPr lang="en-US" dirty="0" smtClean="0"/>
              <a:t>****It </a:t>
            </a:r>
            <a:r>
              <a:rPr lang="en-US" dirty="0" smtClean="0"/>
              <a:t>is crucial for good separation that the column be consistent from top to bottom (without any bubbles). </a:t>
            </a:r>
          </a:p>
          <a:p>
            <a:pPr>
              <a:lnSpc>
                <a:spcPct val="80000"/>
              </a:lnSpc>
            </a:pPr>
            <a:endParaRPr lang="en-US" dirty="0" smtClean="0"/>
          </a:p>
          <a:p>
            <a:pPr>
              <a:lnSpc>
                <a:spcPct val="80000"/>
              </a:lnSpc>
            </a:pPr>
            <a:endParaRPr lang="en-US" dirty="0"/>
          </a:p>
        </p:txBody>
      </p:sp>
    </p:spTree>
  </p:cSld>
  <p:clrMapOvr>
    <a:masterClrMapping/>
  </p:clrMapOvr>
  <p:transition>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7391400" cy="715962"/>
          </a:xfrm>
          <a:solidFill>
            <a:srgbClr val="FFFF00"/>
          </a:solidFill>
        </p:spPr>
        <p:txBody>
          <a:bodyPr anchor="ctr">
            <a:normAutofit fontScale="90000"/>
          </a:bodyPr>
          <a:lstStyle/>
          <a:p>
            <a:pPr algn="ctr"/>
            <a:r>
              <a:rPr lang="en-US" sz="4800" b="1" cap="none" dirty="0">
                <a:ln w="18000">
                  <a:solidFill>
                    <a:schemeClr val="tx1"/>
                  </a:solidFill>
                  <a:prstDash val="solid"/>
                  <a:miter lim="800000"/>
                </a:ln>
                <a:solidFill>
                  <a:srgbClr val="FF0000"/>
                </a:solidFill>
                <a:effectLst>
                  <a:outerShdw blurRad="25500" dist="23000" dir="7020000" algn="tl">
                    <a:srgbClr val="000000">
                      <a:alpha val="50000"/>
                    </a:srgbClr>
                  </a:outerShdw>
                </a:effectLst>
              </a:rPr>
              <a:t>Storage</a:t>
            </a:r>
          </a:p>
        </p:txBody>
      </p:sp>
      <p:sp>
        <p:nvSpPr>
          <p:cNvPr id="3" name="Content Placeholder 2"/>
          <p:cNvSpPr>
            <a:spLocks noGrp="1"/>
          </p:cNvSpPr>
          <p:nvPr>
            <p:ph idx="1"/>
          </p:nvPr>
        </p:nvSpPr>
        <p:spPr/>
        <p:txBody>
          <a:bodyPr>
            <a:normAutofit fontScale="85000" lnSpcReduction="20000"/>
          </a:bodyPr>
          <a:lstStyle/>
          <a:p>
            <a:r>
              <a:rPr lang="en-US" dirty="0"/>
              <a:t>Store unused media +4 °C to +25 °C in 20% ethanol</a:t>
            </a:r>
            <a:r>
              <a:rPr lang="en-US" dirty="0" smtClean="0"/>
              <a:t>.</a:t>
            </a:r>
          </a:p>
          <a:p>
            <a:endParaRPr lang="en-US" dirty="0" smtClean="0"/>
          </a:p>
          <a:p>
            <a:r>
              <a:rPr lang="en-US" dirty="0" smtClean="0"/>
              <a:t> </a:t>
            </a:r>
            <a:r>
              <a:rPr lang="en-US" dirty="0"/>
              <a:t>Do not freeze</a:t>
            </a:r>
            <a:r>
              <a:rPr lang="en-US" dirty="0" smtClean="0"/>
              <a:t>.</a:t>
            </a:r>
          </a:p>
          <a:p>
            <a:endParaRPr lang="en-US" dirty="0"/>
          </a:p>
          <a:p>
            <a:r>
              <a:rPr lang="en-US" dirty="0"/>
              <a:t>Columns can be left connected to a chromatography system with a low flow rate (0.01 </a:t>
            </a:r>
            <a:r>
              <a:rPr lang="en-US" dirty="0" smtClean="0"/>
              <a:t>ml/min) of </a:t>
            </a:r>
            <a:r>
              <a:rPr lang="en-US" dirty="0"/>
              <a:t>buffer passing through the column to prevent bacterial growth or the introduction of </a:t>
            </a:r>
            <a:r>
              <a:rPr lang="en-US" dirty="0" smtClean="0"/>
              <a:t>air into </a:t>
            </a:r>
            <a:r>
              <a:rPr lang="en-US" dirty="0"/>
              <a:t>the column which would destroy the packing</a:t>
            </a:r>
            <a:r>
              <a:rPr lang="en-US" dirty="0" smtClean="0"/>
              <a:t>.</a:t>
            </a:r>
          </a:p>
          <a:p>
            <a:endParaRPr lang="en-US" dirty="0"/>
          </a:p>
          <a:p>
            <a:r>
              <a:rPr lang="en-US" dirty="0"/>
              <a:t>For long term storage, wash with 4 column volumes of distilled water followed by 4 </a:t>
            </a:r>
            <a:r>
              <a:rPr lang="en-US" dirty="0" smtClean="0"/>
              <a:t>column volumes </a:t>
            </a:r>
            <a:r>
              <a:rPr lang="en-US" dirty="0"/>
              <a:t>of 20% ethanol. Store at +4 °C to +25 °C</a:t>
            </a:r>
            <a:r>
              <a:rPr lang="en-US" dirty="0" smtClean="0"/>
              <a:t>.</a:t>
            </a:r>
          </a:p>
          <a:p>
            <a:endParaRPr lang="en-US" dirty="0"/>
          </a:p>
          <a:p>
            <a:endParaRPr lang="en-US" dirty="0"/>
          </a:p>
          <a:p>
            <a:r>
              <a:rPr lang="en-US" dirty="0"/>
              <a:t>Avoid changes in temperature which may cause air bubbles in the packing.</a:t>
            </a:r>
          </a:p>
        </p:txBody>
      </p:sp>
    </p:spTree>
  </p:cSld>
  <p:clrMapOvr>
    <a:masterClrMapping/>
  </p:clrMapOvr>
  <p:transition>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620000" cy="1020762"/>
          </a:xfrm>
          <a:solidFill>
            <a:srgbClr val="FFFF00"/>
          </a:solidFill>
          <a:effectLst>
            <a:innerShdw blurRad="63500" dist="50800" dir="16200000">
              <a:prstClr val="black">
                <a:alpha val="50000"/>
              </a:prstClr>
            </a:innerShdw>
          </a:effectLst>
        </p:spPr>
        <p:txBody>
          <a:bodyPr anchor="ctr">
            <a:normAutofit/>
          </a:bodyPr>
          <a:lstStyle/>
          <a:p>
            <a:pPr algn="ctr"/>
            <a:r>
              <a:rPr lang="en-US" sz="3600" b="1" cap="none" dirty="0" smtClean="0">
                <a:ln w="18000">
                  <a:solidFill>
                    <a:schemeClr val="tx1"/>
                  </a:solidFill>
                  <a:prstDash val="solid"/>
                  <a:miter lim="800000"/>
                </a:ln>
                <a:solidFill>
                  <a:srgbClr val="FF0000"/>
                </a:solidFill>
                <a:effectLst>
                  <a:outerShdw blurRad="25500" dist="23000" dir="7020000" algn="tl">
                    <a:srgbClr val="000000">
                      <a:alpha val="50000"/>
                    </a:srgbClr>
                  </a:outerShdw>
                </a:effectLst>
              </a:rPr>
              <a:t>Washing the Column</a:t>
            </a:r>
            <a:endParaRPr lang="en-US" sz="3600" b="1" cap="none" dirty="0">
              <a:ln w="18000">
                <a:solidFill>
                  <a:schemeClr val="tx1"/>
                </a:solidFill>
                <a:prstDash val="solid"/>
                <a:miter lim="800000"/>
              </a:ln>
              <a:solidFill>
                <a:srgbClr val="FF0000"/>
              </a:solidFill>
              <a:effectLst>
                <a:outerShdw blurRad="25500" dist="23000" dir="7020000" algn="tl">
                  <a:srgbClr val="000000">
                    <a:alpha val="50000"/>
                  </a:srgbClr>
                </a:outerShdw>
              </a:effectLst>
            </a:endParaRPr>
          </a:p>
        </p:txBody>
      </p:sp>
      <p:sp>
        <p:nvSpPr>
          <p:cNvPr id="3" name="Content Placeholder 2"/>
          <p:cNvSpPr>
            <a:spLocks noGrp="1"/>
          </p:cNvSpPr>
          <p:nvPr>
            <p:ph sz="quarter" idx="1"/>
          </p:nvPr>
        </p:nvSpPr>
        <p:spPr>
          <a:xfrm>
            <a:off x="457200" y="1219200"/>
            <a:ext cx="7924800" cy="5254752"/>
          </a:xfrm>
        </p:spPr>
        <p:txBody>
          <a:bodyPr>
            <a:normAutofit/>
          </a:bodyPr>
          <a:lstStyle/>
          <a:p>
            <a:r>
              <a:rPr lang="en-US" dirty="0" smtClean="0"/>
              <a:t/>
            </a:r>
            <a:br>
              <a:rPr lang="en-US" dirty="0" smtClean="0"/>
            </a:br>
            <a:r>
              <a:rPr lang="en-US" dirty="0" smtClean="0"/>
              <a:t/>
            </a:r>
            <a:br>
              <a:rPr lang="en-US" dirty="0" smtClean="0"/>
            </a:br>
            <a:r>
              <a:rPr lang="en-US" sz="3200" dirty="0" smtClean="0"/>
              <a:t>Wash the column with 2 to 3 bed volumes of buffer in order to pack the bed and to equilibrate the column with buffer. </a:t>
            </a:r>
          </a:p>
        </p:txBody>
      </p:sp>
    </p:spTree>
  </p:cSld>
  <p:clrMapOvr>
    <a:masterClrMapping/>
  </p:clrMapOvr>
  <p:transition>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153400" cy="6150936"/>
          </a:xfrm>
        </p:spPr>
        <p:txBody>
          <a:bodyPr>
            <a:normAutofit/>
          </a:bodyPr>
          <a:lstStyle/>
          <a:p>
            <a:r>
              <a:rPr lang="en-US" dirty="0" smtClean="0"/>
              <a:t>For a well packed column the void volume is equivalent to approximately 30% of the total column volume. </a:t>
            </a:r>
          </a:p>
          <a:p>
            <a:endParaRPr lang="en-US" dirty="0" smtClean="0"/>
          </a:p>
          <a:p>
            <a:r>
              <a:rPr lang="en-US" dirty="0" smtClean="0"/>
              <a:t>Small molecules such as salts that have full access to the pores move down the column, but do not separate from each other. </a:t>
            </a:r>
          </a:p>
          <a:p>
            <a:endParaRPr lang="en-US" dirty="0" smtClean="0"/>
          </a:p>
          <a:p>
            <a:endParaRPr lang="en-US" i="1" dirty="0" smtClean="0"/>
          </a:p>
          <a:p>
            <a:r>
              <a:rPr lang="en-US" i="1" dirty="0" smtClean="0"/>
              <a:t> </a:t>
            </a:r>
            <a:r>
              <a:rPr lang="en-US" dirty="0" smtClean="0"/>
              <a:t>In this case the proteins are detected by monitoring their UV absorbance, usually at A280nm, and the salts are detected by monitoring the conductivity of the buffer.</a:t>
            </a:r>
          </a:p>
          <a:p>
            <a:endParaRPr lang="en-US" dirty="0"/>
          </a:p>
        </p:txBody>
      </p:sp>
    </p:spTree>
  </p:cSld>
  <p:clrMapOvr>
    <a:masterClrMapping/>
  </p:clrMapOvr>
  <p:transition>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cstate="print"/>
          <a:srcRect/>
          <a:stretch>
            <a:fillRect/>
          </a:stretch>
        </p:blipFill>
        <p:spPr bwMode="auto">
          <a:xfrm>
            <a:off x="895350" y="457200"/>
            <a:ext cx="7353300" cy="60198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7924800" cy="5998536"/>
          </a:xfrm>
        </p:spPr>
        <p:txBody>
          <a:bodyPr>
            <a:normAutofit lnSpcReduction="10000"/>
          </a:bodyPr>
          <a:lstStyle/>
          <a:p>
            <a:r>
              <a:rPr lang="en-US" dirty="0"/>
              <a:t>The height of the packed bed affects both </a:t>
            </a:r>
            <a:r>
              <a:rPr lang="en-US" dirty="0" smtClean="0"/>
              <a:t>resolution </a:t>
            </a:r>
            <a:r>
              <a:rPr lang="en-US" dirty="0"/>
              <a:t>and the time taken for elution</a:t>
            </a:r>
            <a:r>
              <a:rPr lang="en-US" dirty="0" smtClean="0"/>
              <a:t>.</a:t>
            </a:r>
          </a:p>
          <a:p>
            <a:endParaRPr lang="en-US" i="1" dirty="0" smtClean="0"/>
          </a:p>
          <a:p>
            <a:r>
              <a:rPr lang="en-US" i="1" dirty="0" smtClean="0"/>
              <a:t> </a:t>
            </a:r>
            <a:r>
              <a:rPr lang="en-US" dirty="0" smtClean="0"/>
              <a:t>The</a:t>
            </a:r>
            <a:r>
              <a:rPr lang="en-US" i="1" dirty="0" smtClean="0"/>
              <a:t> </a:t>
            </a:r>
            <a:r>
              <a:rPr lang="en-US" dirty="0" smtClean="0"/>
              <a:t>resolution </a:t>
            </a:r>
            <a:r>
              <a:rPr lang="en-US" dirty="0"/>
              <a:t>in gel filtration increases as the square root of bed height</a:t>
            </a:r>
            <a:r>
              <a:rPr lang="en-US" dirty="0" smtClean="0"/>
              <a:t>.</a:t>
            </a:r>
          </a:p>
          <a:p>
            <a:r>
              <a:rPr lang="en-US" dirty="0" smtClean="0"/>
              <a:t> </a:t>
            </a:r>
            <a:r>
              <a:rPr lang="en-US" dirty="0"/>
              <a:t>Doubling the </a:t>
            </a:r>
            <a:r>
              <a:rPr lang="en-US" dirty="0" smtClean="0"/>
              <a:t>bed height </a:t>
            </a:r>
            <a:r>
              <a:rPr lang="en-US" dirty="0"/>
              <a:t>gives an increase in resolution equivalent to </a:t>
            </a:r>
            <a:r>
              <a:rPr lang="fa-IR" dirty="0" smtClean="0"/>
              <a:t>2 </a:t>
            </a:r>
            <a:r>
              <a:rPr lang="fa-IR" dirty="0"/>
              <a:t>= 1.4 (40%). </a:t>
            </a:r>
            <a:endParaRPr lang="en-US" dirty="0" smtClean="0"/>
          </a:p>
          <a:p>
            <a:endParaRPr lang="en-US" dirty="0" smtClean="0"/>
          </a:p>
          <a:p>
            <a:r>
              <a:rPr lang="en-US" dirty="0" smtClean="0"/>
              <a:t>For </a:t>
            </a:r>
            <a:r>
              <a:rPr lang="en-US" dirty="0"/>
              <a:t>high </a:t>
            </a:r>
            <a:r>
              <a:rPr lang="en-US" dirty="0" smtClean="0"/>
              <a:t>resolution fractionation </a:t>
            </a:r>
            <a:r>
              <a:rPr lang="en-US" dirty="0"/>
              <a:t>long columns will give the best results and a bed height between 30–60 </a:t>
            </a:r>
            <a:r>
              <a:rPr lang="en-US" dirty="0" smtClean="0"/>
              <a:t>cm should </a:t>
            </a:r>
            <a:r>
              <a:rPr lang="en-US" dirty="0"/>
              <a:t>be satisfactory</a:t>
            </a:r>
            <a:r>
              <a:rPr lang="en-US" dirty="0" smtClean="0"/>
              <a:t>.</a:t>
            </a:r>
          </a:p>
          <a:p>
            <a:endParaRPr lang="en-US" dirty="0" smtClean="0"/>
          </a:p>
          <a:p>
            <a:r>
              <a:rPr lang="en-US" dirty="0" smtClean="0"/>
              <a:t> </a:t>
            </a:r>
            <a:r>
              <a:rPr lang="en-US" dirty="0"/>
              <a:t>Sufficient bed height together with a low flow rate allows time </a:t>
            </a:r>
            <a:r>
              <a:rPr lang="en-US" dirty="0" smtClean="0"/>
              <a:t>for all </a:t>
            </a:r>
            <a:r>
              <a:rPr lang="en-US" dirty="0"/>
              <a:t>'intermediate' molecules to diffuse in and out of the matrix pores and give </a:t>
            </a:r>
            <a:r>
              <a:rPr lang="en-US" dirty="0" smtClean="0"/>
              <a:t>sufficient resolution.</a:t>
            </a:r>
          </a:p>
          <a:p>
            <a:endParaRPr lang="en-US" dirty="0"/>
          </a:p>
        </p:txBody>
      </p:sp>
    </p:spTree>
  </p:cSld>
  <p:clrMapOvr>
    <a:masterClrMapping/>
  </p:clrMapOvr>
  <p:transition>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85800"/>
          </a:xfrm>
          <a:solidFill>
            <a:srgbClr val="FFFF00"/>
          </a:solidFill>
        </p:spPr>
        <p:txBody>
          <a:bodyPr>
            <a:normAutofit fontScale="90000"/>
          </a:bodyPr>
          <a:lstStyle/>
          <a:p>
            <a:pPr algn="ctr"/>
            <a:r>
              <a:rPr lang="en-US" sz="4000" b="1" cap="none" dirty="0">
                <a:ln w="18000">
                  <a:solidFill>
                    <a:sysClr val="windowText" lastClr="000000"/>
                  </a:solidFill>
                  <a:prstDash val="solid"/>
                  <a:miter lim="800000"/>
                </a:ln>
                <a:solidFill>
                  <a:srgbClr val="FF0000"/>
                </a:solidFill>
                <a:effectLst>
                  <a:outerShdw blurRad="25500" dist="23000" dir="7020000" algn="tl">
                    <a:srgbClr val="000000">
                      <a:alpha val="50000"/>
                    </a:srgbClr>
                  </a:outerShdw>
                </a:effectLst>
              </a:rPr>
              <a:t>High resolution fractionation</a:t>
            </a:r>
          </a:p>
        </p:txBody>
      </p:sp>
      <p:sp>
        <p:nvSpPr>
          <p:cNvPr id="3" name="Content Placeholder 2"/>
          <p:cNvSpPr>
            <a:spLocks noGrp="1"/>
          </p:cNvSpPr>
          <p:nvPr>
            <p:ph idx="1"/>
          </p:nvPr>
        </p:nvSpPr>
        <p:spPr>
          <a:xfrm>
            <a:off x="228600" y="838200"/>
            <a:ext cx="8382000" cy="5867400"/>
          </a:xfrm>
        </p:spPr>
        <p:txBody>
          <a:bodyPr>
            <a:noAutofit/>
          </a:bodyPr>
          <a:lstStyle/>
          <a:p>
            <a:endParaRPr lang="en-US" sz="1600" dirty="0" smtClean="0"/>
          </a:p>
          <a:p>
            <a:r>
              <a:rPr lang="en-US" sz="1600" dirty="0" smtClean="0"/>
              <a:t> </a:t>
            </a:r>
            <a:r>
              <a:rPr lang="en-US" sz="1800" dirty="0"/>
              <a:t>The goal may be to isolate one or more of the </a:t>
            </a:r>
            <a:r>
              <a:rPr lang="en-US" sz="1800" dirty="0" err="1" smtClean="0"/>
              <a:t>components,to</a:t>
            </a:r>
            <a:r>
              <a:rPr lang="en-US" sz="1800" dirty="0" smtClean="0"/>
              <a:t> </a:t>
            </a:r>
            <a:r>
              <a:rPr lang="en-US" sz="1800" dirty="0"/>
              <a:t>determine molecular weight, or to analyze the molecular weight distribution in the </a:t>
            </a:r>
            <a:r>
              <a:rPr lang="en-US" sz="1800" dirty="0" smtClean="0"/>
              <a:t>sample.</a:t>
            </a:r>
          </a:p>
          <a:p>
            <a:endParaRPr lang="en-US" sz="1800" dirty="0" smtClean="0"/>
          </a:p>
          <a:p>
            <a:r>
              <a:rPr lang="en-US" sz="1800" dirty="0" smtClean="0"/>
              <a:t>The </a:t>
            </a:r>
            <a:r>
              <a:rPr lang="en-US" sz="1800" dirty="0"/>
              <a:t>best results for high resolution fractionation will be achieved with samples that </a:t>
            </a:r>
            <a:r>
              <a:rPr lang="en-US" sz="1800" dirty="0" smtClean="0"/>
              <a:t>originally contain </a:t>
            </a:r>
            <a:r>
              <a:rPr lang="en-US" sz="1800" dirty="0"/>
              <a:t>few components or with samples that have been partially purified by other </a:t>
            </a:r>
            <a:r>
              <a:rPr lang="en-US" sz="1800" dirty="0" smtClean="0"/>
              <a:t>chromatography </a:t>
            </a:r>
            <a:r>
              <a:rPr lang="en-US" sz="1800" dirty="0" smtClean="0"/>
              <a:t>techniques.</a:t>
            </a:r>
            <a:endParaRPr lang="en-US" sz="1800" dirty="0" smtClean="0"/>
          </a:p>
          <a:p>
            <a:endParaRPr lang="en-US" sz="1800" dirty="0"/>
          </a:p>
          <a:p>
            <a:r>
              <a:rPr lang="en-US" sz="1800" dirty="0" smtClean="0"/>
              <a:t>Monomers </a:t>
            </a:r>
            <a:r>
              <a:rPr lang="en-US" sz="1800" dirty="0"/>
              <a:t>can be separated from aggregates (difficult to achieve by </a:t>
            </a:r>
            <a:r>
              <a:rPr lang="en-US" sz="1800" dirty="0" smtClean="0"/>
              <a:t>any other </a:t>
            </a:r>
            <a:r>
              <a:rPr lang="en-US" sz="1800" dirty="0"/>
              <a:t>technique) and samples can be transferred to a suitable buffer for assay or storage</a:t>
            </a:r>
            <a:r>
              <a:rPr lang="en-US" sz="1800" dirty="0" smtClean="0"/>
              <a:t>.</a:t>
            </a:r>
          </a:p>
          <a:p>
            <a:endParaRPr lang="en-US" sz="1800" dirty="0"/>
          </a:p>
          <a:p>
            <a:r>
              <a:rPr lang="en-US" sz="1800" dirty="0"/>
              <a:t>Gel filtration can be used directly after any of the chromatography techniques such as </a:t>
            </a:r>
            <a:r>
              <a:rPr lang="en-US" sz="1800" dirty="0" err="1" smtClean="0"/>
              <a:t>ionexchange</a:t>
            </a:r>
            <a:r>
              <a:rPr lang="en-US" sz="1800" dirty="0"/>
              <a:t>, </a:t>
            </a:r>
            <a:r>
              <a:rPr lang="en-US" sz="1800" dirty="0" err="1" smtClean="0"/>
              <a:t>chromatofocusing</a:t>
            </a:r>
            <a:r>
              <a:rPr lang="en-US" sz="1800" dirty="0"/>
              <a:t>, hydrophobic interaction or affinity since the </a:t>
            </a:r>
            <a:r>
              <a:rPr lang="en-US" sz="1800" dirty="0" smtClean="0"/>
              <a:t>components from </a:t>
            </a:r>
            <a:r>
              <a:rPr lang="en-US" sz="1800" dirty="0"/>
              <a:t>any elution buffer will not affect the final separation</a:t>
            </a:r>
            <a:r>
              <a:rPr lang="en-US" sz="1600" dirty="0"/>
              <a:t>.</a:t>
            </a:r>
          </a:p>
        </p:txBody>
      </p:sp>
    </p:spTree>
  </p:cSld>
  <p:clrMapOvr>
    <a:masterClrMapping/>
  </p:clrMapOvr>
  <p:transition>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cstate="print"/>
          <a:srcRect/>
          <a:stretch>
            <a:fillRect/>
          </a:stretch>
        </p:blipFill>
        <p:spPr bwMode="auto">
          <a:xfrm>
            <a:off x="909637" y="381000"/>
            <a:ext cx="7324725" cy="59436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7391400" cy="715962"/>
          </a:xfrm>
          <a:solidFill>
            <a:srgbClr val="FFFF00"/>
          </a:solidFill>
        </p:spPr>
        <p:txBody>
          <a:bodyPr>
            <a:noAutofit/>
          </a:bodyPr>
          <a:lstStyle/>
          <a:p>
            <a:r>
              <a:rPr lang="en-US" sz="3200" b="1" cap="none" dirty="0">
                <a:ln w="18000">
                  <a:solidFill>
                    <a:sysClr val="windowText" lastClr="000000"/>
                  </a:solidFill>
                  <a:prstDash val="solid"/>
                  <a:miter lim="800000"/>
                </a:ln>
                <a:solidFill>
                  <a:srgbClr val="FF0000"/>
                </a:solidFill>
                <a:effectLst>
                  <a:outerShdw blurRad="25500" dist="23000" dir="7020000" algn="tl">
                    <a:srgbClr val="000000">
                      <a:alpha val="50000"/>
                    </a:srgbClr>
                  </a:outerShdw>
                </a:effectLst>
              </a:rPr>
              <a:t>To remove severe contamination</a:t>
            </a:r>
          </a:p>
        </p:txBody>
      </p:sp>
      <p:sp>
        <p:nvSpPr>
          <p:cNvPr id="3" name="Content Placeholder 2"/>
          <p:cNvSpPr>
            <a:spLocks noGrp="1"/>
          </p:cNvSpPr>
          <p:nvPr>
            <p:ph idx="1"/>
          </p:nvPr>
        </p:nvSpPr>
        <p:spPr>
          <a:xfrm>
            <a:off x="304800" y="1143000"/>
            <a:ext cx="8229600" cy="5562600"/>
          </a:xfrm>
        </p:spPr>
        <p:txBody>
          <a:bodyPr>
            <a:normAutofit fontScale="92500" lnSpcReduction="20000"/>
          </a:bodyPr>
          <a:lstStyle/>
          <a:p>
            <a:endParaRPr lang="en-US" dirty="0"/>
          </a:p>
          <a:p>
            <a:r>
              <a:rPr lang="en-US" dirty="0" smtClean="0"/>
              <a:t>Wash </a:t>
            </a:r>
            <a:r>
              <a:rPr lang="en-US" dirty="0"/>
              <a:t>with 4 column volumes of 1 M </a:t>
            </a:r>
            <a:r>
              <a:rPr lang="en-US" dirty="0" err="1"/>
              <a:t>NaOH</a:t>
            </a:r>
            <a:r>
              <a:rPr lang="en-US" dirty="0"/>
              <a:t> </a:t>
            </a:r>
            <a:endParaRPr lang="en-US" dirty="0" smtClean="0"/>
          </a:p>
          <a:p>
            <a:r>
              <a:rPr lang="en-US" dirty="0" smtClean="0"/>
              <a:t>(</a:t>
            </a:r>
            <a:r>
              <a:rPr lang="en-US" dirty="0"/>
              <a:t>to remove hydrophobic proteins or </a:t>
            </a:r>
            <a:r>
              <a:rPr lang="en-US" dirty="0" smtClean="0"/>
              <a:t>lipoproteins)and </a:t>
            </a:r>
          </a:p>
          <a:p>
            <a:r>
              <a:rPr lang="en-US" dirty="0" smtClean="0"/>
              <a:t>0.5 </a:t>
            </a:r>
            <a:r>
              <a:rPr lang="en-US" dirty="0" smtClean="0"/>
              <a:t>volume of distilled </a:t>
            </a:r>
            <a:r>
              <a:rPr lang="en-US" dirty="0" smtClean="0"/>
              <a:t>water.</a:t>
            </a:r>
          </a:p>
          <a:p>
            <a:endParaRPr lang="en-US" dirty="0"/>
          </a:p>
          <a:p>
            <a:r>
              <a:rPr lang="en-US" dirty="0" smtClean="0"/>
              <a:t>Wash </a:t>
            </a:r>
            <a:r>
              <a:rPr lang="en-US" dirty="0"/>
              <a:t>with 0.5 column volume of 30% </a:t>
            </a:r>
            <a:r>
              <a:rPr lang="en-US" dirty="0" err="1" smtClean="0"/>
              <a:t>isopropanol</a:t>
            </a:r>
            <a:endParaRPr lang="en-US" dirty="0" smtClean="0"/>
          </a:p>
          <a:p>
            <a:r>
              <a:rPr lang="en-US" dirty="0" smtClean="0"/>
              <a:t> </a:t>
            </a:r>
            <a:r>
              <a:rPr lang="en-US" dirty="0"/>
              <a:t>(to remove lipids and very hydrophobic proteins), </a:t>
            </a:r>
            <a:r>
              <a:rPr lang="en-US" dirty="0" smtClean="0"/>
              <a:t>followed by </a:t>
            </a:r>
            <a:r>
              <a:rPr lang="en-US" dirty="0"/>
              <a:t>2 column volumes of distilled water</a:t>
            </a:r>
            <a:r>
              <a:rPr lang="en-US" dirty="0" smtClean="0"/>
              <a:t>.</a:t>
            </a:r>
          </a:p>
          <a:p>
            <a:endParaRPr lang="en-US" dirty="0"/>
          </a:p>
          <a:p>
            <a:r>
              <a:rPr lang="en-US" dirty="0" smtClean="0"/>
              <a:t>Equilibrate </a:t>
            </a:r>
            <a:r>
              <a:rPr lang="en-US" dirty="0"/>
              <a:t>the column with at least 5 column volumes of buffer, or until the baseline monitored at A280 </a:t>
            </a:r>
            <a:r>
              <a:rPr lang="en-US" dirty="0" smtClean="0"/>
              <a:t>and the </a:t>
            </a:r>
            <a:r>
              <a:rPr lang="en-US" dirty="0"/>
              <a:t>pH of the </a:t>
            </a:r>
            <a:r>
              <a:rPr lang="en-US" dirty="0" err="1"/>
              <a:t>eluent</a:t>
            </a:r>
            <a:r>
              <a:rPr lang="en-US" dirty="0"/>
              <a:t> are stable, before beginning a new separation</a:t>
            </a:r>
            <a:r>
              <a:rPr lang="en-US" dirty="0" smtClean="0"/>
              <a:t>. </a:t>
            </a:r>
            <a:endParaRPr lang="en-US" dirty="0" smtClean="0"/>
          </a:p>
          <a:p>
            <a:endParaRPr lang="en-US" dirty="0" smtClean="0"/>
          </a:p>
          <a:p>
            <a:r>
              <a:rPr lang="en-US" dirty="0" smtClean="0"/>
              <a:t>Routine </a:t>
            </a:r>
            <a:r>
              <a:rPr lang="en-US" dirty="0" smtClean="0"/>
              <a:t>cleaning after every 10–20 separations is recommended, but the frequency of cleaning will also depend on the nature of the samples being </a:t>
            </a:r>
            <a:r>
              <a:rPr lang="en-US" dirty="0" smtClean="0"/>
              <a:t>applied</a:t>
            </a:r>
          </a:p>
          <a:p>
            <a:endParaRPr lang="en-US" dirty="0" smtClean="0"/>
          </a:p>
          <a:p>
            <a:endParaRPr lang="en-US" dirty="0" smtClean="0"/>
          </a:p>
          <a:p>
            <a:endParaRPr lang="en-US" dirty="0"/>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381000"/>
            <a:ext cx="7924800" cy="6092952"/>
          </a:xfrm>
        </p:spPr>
        <p:txBody>
          <a:bodyPr>
            <a:normAutofit/>
          </a:bodyPr>
          <a:lstStyle/>
          <a:p>
            <a:r>
              <a:rPr lang="en-US" dirty="0" smtClean="0"/>
              <a:t>Since large molecules elute earlier than small ones.</a:t>
            </a:r>
          </a:p>
          <a:p>
            <a:endParaRPr lang="fa-IR" dirty="0" smtClean="0"/>
          </a:p>
          <a:p>
            <a:r>
              <a:rPr lang="en-US" dirty="0" smtClean="0"/>
              <a:t> proteins and peptides will elute in the buffer used to equilibrate the gel filtration column, regardless of the original sample solvent.</a:t>
            </a:r>
          </a:p>
          <a:p>
            <a:endParaRPr lang="en-US" dirty="0" smtClean="0"/>
          </a:p>
          <a:p>
            <a:r>
              <a:rPr lang="en-US" dirty="0" smtClean="0"/>
              <a:t>Proteins of intermediate size are partially included - meaning they can fit inside some but not all of the pores in the beads. </a:t>
            </a:r>
          </a:p>
          <a:p>
            <a:endParaRPr lang="fa-IR" dirty="0" smtClean="0"/>
          </a:p>
          <a:p>
            <a:r>
              <a:rPr lang="en-US" dirty="0" smtClean="0"/>
              <a:t>These proteins will then elute between the large ("excluded") and small ("totally included") proteins. </a:t>
            </a:r>
          </a:p>
          <a:p>
            <a:endParaRPr lang="en-US" dirty="0" smtClean="0"/>
          </a:p>
          <a:p>
            <a:endParaRPr lang="en-US" dirty="0"/>
          </a:p>
        </p:txBody>
      </p:sp>
    </p:spTree>
  </p:cSld>
  <p:clrMapOvr>
    <a:masterClrMapping/>
  </p:clrMapOvr>
  <p:transition>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563562"/>
          </a:xfrm>
          <a:solidFill>
            <a:srgbClr val="FFFF00"/>
          </a:solidFill>
        </p:spPr>
        <p:txBody>
          <a:bodyPr anchor="ctr">
            <a:normAutofit/>
          </a:bodyPr>
          <a:lstStyle/>
          <a:p>
            <a:pPr algn="ctr"/>
            <a:r>
              <a:rPr lang="en-US" b="1" cap="none" dirty="0">
                <a:ln w="18000">
                  <a:solidFill>
                    <a:sysClr val="windowText" lastClr="000000"/>
                  </a:solidFill>
                  <a:prstDash val="solid"/>
                  <a:miter lim="800000"/>
                </a:ln>
                <a:solidFill>
                  <a:srgbClr val="FF0000"/>
                </a:solidFill>
                <a:effectLst>
                  <a:outerShdw blurRad="25500" dist="23000" dir="7020000" algn="tl">
                    <a:srgbClr val="000000">
                      <a:alpha val="50000"/>
                    </a:srgbClr>
                  </a:outerShdw>
                </a:effectLst>
              </a:rPr>
              <a:t>Sample </a:t>
            </a:r>
            <a:r>
              <a:rPr lang="en-US" b="1" cap="none" dirty="0" smtClean="0">
                <a:ln w="18000">
                  <a:solidFill>
                    <a:sysClr val="windowText" lastClr="000000"/>
                  </a:solidFill>
                  <a:prstDash val="solid"/>
                  <a:miter lim="800000"/>
                </a:ln>
                <a:solidFill>
                  <a:srgbClr val="FF0000"/>
                </a:solidFill>
                <a:effectLst>
                  <a:outerShdw blurRad="25500" dist="23000" dir="7020000" algn="tl">
                    <a:srgbClr val="000000">
                      <a:alpha val="50000"/>
                    </a:srgbClr>
                  </a:outerShdw>
                </a:effectLst>
              </a:rPr>
              <a:t>volume</a:t>
            </a:r>
            <a:endParaRPr lang="en-US" b="1" cap="none" dirty="0">
              <a:ln w="18000">
                <a:solidFill>
                  <a:sysClr val="windowText" lastClr="000000"/>
                </a:solidFill>
                <a:prstDash val="solid"/>
                <a:miter lim="800000"/>
              </a:ln>
              <a:solidFill>
                <a:srgbClr val="FF0000"/>
              </a:solidFill>
              <a:effectLst>
                <a:outerShdw blurRad="25500" dist="23000" dir="7020000" algn="tl">
                  <a:srgbClr val="000000">
                    <a:alpha val="50000"/>
                  </a:srgbClr>
                </a:outerShdw>
              </a:effectLst>
            </a:endParaRPr>
          </a:p>
        </p:txBody>
      </p:sp>
      <p:sp>
        <p:nvSpPr>
          <p:cNvPr id="3" name="Content Placeholder 2"/>
          <p:cNvSpPr>
            <a:spLocks noGrp="1"/>
          </p:cNvSpPr>
          <p:nvPr>
            <p:ph idx="1"/>
          </p:nvPr>
        </p:nvSpPr>
        <p:spPr>
          <a:xfrm>
            <a:off x="304800" y="990600"/>
            <a:ext cx="8229600" cy="5483352"/>
          </a:xfrm>
        </p:spPr>
        <p:txBody>
          <a:bodyPr/>
          <a:lstStyle/>
          <a:p>
            <a:r>
              <a:rPr lang="en-US" dirty="0"/>
              <a:t>Sample volumes are expressed as a percentage of the total column volume (packed bed</a:t>
            </a:r>
            <a:r>
              <a:rPr lang="en-US" dirty="0" smtClean="0"/>
              <a:t>).</a:t>
            </a:r>
          </a:p>
          <a:p>
            <a:endParaRPr lang="en-US" dirty="0" smtClean="0"/>
          </a:p>
          <a:p>
            <a:r>
              <a:rPr lang="en-US" sz="2800" b="1" dirty="0" smtClean="0">
                <a:solidFill>
                  <a:srgbClr val="FF0000"/>
                </a:solidFill>
              </a:rPr>
              <a:t>For group separations </a:t>
            </a:r>
            <a:r>
              <a:rPr lang="en-US" dirty="0" smtClean="0"/>
              <a:t>sample volumes up to 30% of the total column volume can be applied.</a:t>
            </a:r>
          </a:p>
          <a:p>
            <a:endParaRPr lang="en-US" dirty="0" smtClean="0"/>
          </a:p>
          <a:p>
            <a:r>
              <a:rPr lang="en-US" b="1" dirty="0" smtClean="0">
                <a:solidFill>
                  <a:srgbClr val="FF0000"/>
                </a:solidFill>
              </a:rPr>
              <a:t>For high resolution fractionation </a:t>
            </a:r>
            <a:r>
              <a:rPr lang="en-US" dirty="0" smtClean="0"/>
              <a:t>a sample volume from 0.5–4% of the total column volume is </a:t>
            </a:r>
            <a:r>
              <a:rPr lang="en-US" dirty="0" smtClean="0"/>
              <a:t>recommended.</a:t>
            </a:r>
          </a:p>
          <a:p>
            <a:endParaRPr lang="en-US" dirty="0" smtClean="0"/>
          </a:p>
          <a:p>
            <a:r>
              <a:rPr lang="en-US" dirty="0" smtClean="0"/>
              <a:t>              it depending </a:t>
            </a:r>
            <a:r>
              <a:rPr lang="en-US" dirty="0" smtClean="0"/>
              <a:t>on the type of medium used.</a:t>
            </a:r>
          </a:p>
          <a:p>
            <a:endParaRPr lang="en-US" dirty="0"/>
          </a:p>
        </p:txBody>
      </p:sp>
      <p:sp>
        <p:nvSpPr>
          <p:cNvPr id="4" name="Right Arrow 3"/>
          <p:cNvSpPr/>
          <p:nvPr/>
        </p:nvSpPr>
        <p:spPr>
          <a:xfrm>
            <a:off x="609600" y="4800600"/>
            <a:ext cx="978408" cy="484632"/>
          </a:xfrm>
          <a:prstGeom prst="rightArrow">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7467600" cy="5998536"/>
          </a:xfrm>
        </p:spPr>
        <p:txBody>
          <a:bodyPr>
            <a:normAutofit/>
          </a:bodyPr>
          <a:lstStyle/>
          <a:p>
            <a:endParaRPr lang="en-US" dirty="0" smtClean="0"/>
          </a:p>
          <a:p>
            <a:endParaRPr lang="en-US" dirty="0" smtClean="0"/>
          </a:p>
          <a:p>
            <a:r>
              <a:rPr lang="en-US" dirty="0" smtClean="0"/>
              <a:t>Depending </a:t>
            </a:r>
            <a:r>
              <a:rPr lang="en-US" dirty="0"/>
              <a:t>on the nature </a:t>
            </a:r>
            <a:r>
              <a:rPr lang="en-US" dirty="0" smtClean="0"/>
              <a:t>of the </a:t>
            </a:r>
            <a:r>
              <a:rPr lang="en-US" dirty="0"/>
              <a:t>specific sample, it may be possible to load larger sample </a:t>
            </a:r>
            <a:r>
              <a:rPr lang="en-US" dirty="0" smtClean="0"/>
              <a:t>volumes</a:t>
            </a:r>
            <a:r>
              <a:rPr lang="en-US" dirty="0"/>
              <a:t>, particularly if </a:t>
            </a:r>
            <a:r>
              <a:rPr lang="en-US" dirty="0" smtClean="0"/>
              <a:t>the peaks </a:t>
            </a:r>
            <a:r>
              <a:rPr lang="en-US" dirty="0"/>
              <a:t>of interest are well resolved. </a:t>
            </a:r>
            <a:endParaRPr lang="en-US" dirty="0" smtClean="0"/>
          </a:p>
          <a:p>
            <a:endParaRPr lang="en-US" dirty="0" smtClean="0"/>
          </a:p>
          <a:p>
            <a:endParaRPr lang="en-US" dirty="0" smtClean="0"/>
          </a:p>
          <a:p>
            <a:endParaRPr lang="en-US" dirty="0" smtClean="0"/>
          </a:p>
          <a:p>
            <a:r>
              <a:rPr lang="en-US" dirty="0" smtClean="0"/>
              <a:t>           </a:t>
            </a:r>
            <a:r>
              <a:rPr lang="en-US" sz="2000" b="1" dirty="0" smtClean="0"/>
              <a:t>This </a:t>
            </a:r>
            <a:r>
              <a:rPr lang="en-US" sz="2000" b="1" dirty="0"/>
              <a:t>can only be determined </a:t>
            </a:r>
            <a:r>
              <a:rPr lang="en-US" sz="2000" b="1" dirty="0" smtClean="0"/>
              <a:t>by experimentation</a:t>
            </a:r>
            <a:r>
              <a:rPr lang="en-US" sz="2000" b="1" dirty="0"/>
              <a:t>.</a:t>
            </a:r>
          </a:p>
        </p:txBody>
      </p:sp>
      <p:sp>
        <p:nvSpPr>
          <p:cNvPr id="4" name="Right Arrow 3"/>
          <p:cNvSpPr/>
          <p:nvPr/>
        </p:nvSpPr>
        <p:spPr>
          <a:xfrm>
            <a:off x="228600" y="4191000"/>
            <a:ext cx="978408" cy="484632"/>
          </a:xfrm>
          <a:prstGeom prst="rightArrow">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idx="1"/>
          </p:nvPr>
        </p:nvPicPr>
        <p:blipFill>
          <a:blip r:embed="rId2" cstate="print"/>
          <a:srcRect/>
          <a:stretch>
            <a:fillRect/>
          </a:stretch>
        </p:blipFill>
        <p:spPr bwMode="auto">
          <a:xfrm>
            <a:off x="990600" y="0"/>
            <a:ext cx="5819053" cy="66294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001000" cy="5943600"/>
          </a:xfrm>
        </p:spPr>
        <p:txBody>
          <a:bodyPr>
            <a:normAutofit fontScale="92500" lnSpcReduction="20000"/>
          </a:bodyPr>
          <a:lstStyle/>
          <a:p>
            <a:r>
              <a:rPr lang="en-US" dirty="0"/>
              <a:t>For analytical separations and separations of complex samples, start with a sample </a:t>
            </a:r>
            <a:r>
              <a:rPr lang="en-US" dirty="0" smtClean="0"/>
              <a:t>volume of </a:t>
            </a:r>
            <a:r>
              <a:rPr lang="en-US" dirty="0"/>
              <a:t>0.5% of the total column volume</a:t>
            </a:r>
            <a:r>
              <a:rPr lang="en-US" dirty="0" smtClean="0"/>
              <a:t>.</a:t>
            </a:r>
          </a:p>
          <a:p>
            <a:endParaRPr lang="en-US" dirty="0" smtClean="0"/>
          </a:p>
          <a:p>
            <a:r>
              <a:rPr lang="en-US" dirty="0" smtClean="0"/>
              <a:t> </a:t>
            </a:r>
            <a:r>
              <a:rPr lang="en-US" dirty="0"/>
              <a:t>Sample volumes less than 0.5% do not </a:t>
            </a:r>
            <a:r>
              <a:rPr lang="en-US" dirty="0" smtClean="0"/>
              <a:t>normally improve </a:t>
            </a:r>
            <a:r>
              <a:rPr lang="en-US" dirty="0"/>
              <a:t>resolution</a:t>
            </a:r>
            <a:r>
              <a:rPr lang="en-US" dirty="0" smtClean="0"/>
              <a:t>.</a:t>
            </a:r>
          </a:p>
          <a:p>
            <a:endParaRPr lang="en-US" dirty="0"/>
          </a:p>
          <a:p>
            <a:endParaRPr lang="en-US" dirty="0" smtClean="0"/>
          </a:p>
          <a:p>
            <a:r>
              <a:rPr lang="en-US" dirty="0" smtClean="0"/>
              <a:t> Avoid concentrations </a:t>
            </a:r>
            <a:r>
              <a:rPr lang="en-US" dirty="0"/>
              <a:t>above 70 mg/ml protein as viscosity effects may interfere with the separation</a:t>
            </a:r>
            <a:r>
              <a:rPr lang="en-US" dirty="0" smtClean="0"/>
              <a:t>.</a:t>
            </a:r>
          </a:p>
          <a:p>
            <a:endParaRPr lang="en-US" dirty="0"/>
          </a:p>
          <a:p>
            <a:pPr>
              <a:buNone/>
            </a:pPr>
            <a:endParaRPr lang="en-US" dirty="0"/>
          </a:p>
          <a:p>
            <a:r>
              <a:rPr lang="en-US" dirty="0"/>
              <a:t>The </a:t>
            </a:r>
            <a:r>
              <a:rPr lang="en-US" b="1" dirty="0">
                <a:solidFill>
                  <a:srgbClr val="FFFF00"/>
                </a:solidFill>
              </a:rPr>
              <a:t>ratio of sample volume to column volume </a:t>
            </a:r>
            <a:r>
              <a:rPr lang="en-US" dirty="0"/>
              <a:t>influences resolution</a:t>
            </a:r>
            <a:r>
              <a:rPr lang="en-US" i="1" dirty="0"/>
              <a:t>, </a:t>
            </a:r>
            <a:r>
              <a:rPr lang="en-US" dirty="0" smtClean="0"/>
              <a:t>where </a:t>
            </a:r>
            <a:r>
              <a:rPr lang="en-US" dirty="0"/>
              <a:t>higher sample volume to column volume ratios give lower resolution</a:t>
            </a:r>
            <a:r>
              <a:rPr lang="en-US" dirty="0" smtClean="0"/>
              <a:t>.</a:t>
            </a:r>
          </a:p>
          <a:p>
            <a:endParaRPr lang="en-US" dirty="0"/>
          </a:p>
          <a:p>
            <a:r>
              <a:rPr lang="en-US" dirty="0"/>
              <a:t>Column volumes are normally selected according to the sample volumes to be processed</a:t>
            </a:r>
            <a:r>
              <a:rPr lang="en-US" dirty="0" smtClean="0"/>
              <a:t>.</a:t>
            </a:r>
          </a:p>
          <a:p>
            <a:endParaRPr lang="en-US" dirty="0" smtClean="0"/>
          </a:p>
          <a:p>
            <a:endParaRPr lang="en-US" dirty="0"/>
          </a:p>
        </p:txBody>
      </p:sp>
    </p:spTree>
  </p:cSld>
  <p:clrMapOvr>
    <a:masterClrMapping/>
  </p:clrMapOvr>
  <p:transition>
    <p:wipe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1"/>
          </p:nvPr>
        </p:nvPicPr>
        <p:blipFill>
          <a:blip r:embed="rId2" cstate="print"/>
          <a:srcRect/>
          <a:stretch>
            <a:fillRect/>
          </a:stretch>
        </p:blipFill>
        <p:spPr bwMode="auto">
          <a:xfrm>
            <a:off x="457200" y="457200"/>
            <a:ext cx="8077200" cy="60960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r>
              <a:rPr lang="en-US" sz="3600" b="1" cap="none" dirty="0">
                <a:ln w="18000">
                  <a:solidFill>
                    <a:sysClr val="windowText" lastClr="000000"/>
                  </a:solidFill>
                  <a:prstDash val="solid"/>
                  <a:miter lim="800000"/>
                </a:ln>
                <a:solidFill>
                  <a:srgbClr val="FF0000"/>
                </a:solidFill>
                <a:effectLst>
                  <a:outerShdw blurRad="25500" dist="23000" dir="7020000" algn="tl">
                    <a:srgbClr val="000000">
                      <a:alpha val="50000"/>
                    </a:srgbClr>
                  </a:outerShdw>
                </a:effectLst>
              </a:rPr>
              <a:t>Sample preparation</a:t>
            </a:r>
          </a:p>
        </p:txBody>
      </p:sp>
      <p:sp>
        <p:nvSpPr>
          <p:cNvPr id="3" name="Content Placeholder 2"/>
          <p:cNvSpPr>
            <a:spLocks noGrp="1"/>
          </p:cNvSpPr>
          <p:nvPr>
            <p:ph idx="1"/>
          </p:nvPr>
        </p:nvSpPr>
        <p:spPr/>
        <p:txBody>
          <a:bodyPr>
            <a:normAutofit/>
          </a:bodyPr>
          <a:lstStyle/>
          <a:p>
            <a:r>
              <a:rPr lang="en-US" dirty="0"/>
              <a:t>Correct sample preparation is extremely important for gel filtration</a:t>
            </a:r>
            <a:r>
              <a:rPr lang="en-US" dirty="0" smtClean="0"/>
              <a:t>.</a:t>
            </a:r>
          </a:p>
          <a:p>
            <a:endParaRPr lang="en-US" dirty="0" smtClean="0"/>
          </a:p>
          <a:p>
            <a:endParaRPr lang="en-US" dirty="0"/>
          </a:p>
          <a:p>
            <a:r>
              <a:rPr lang="en-US" dirty="0"/>
              <a:t>Samples must be clear and free from particulate matter, particularly when working </a:t>
            </a:r>
            <a:r>
              <a:rPr lang="en-US" dirty="0" smtClean="0"/>
              <a:t>with bead </a:t>
            </a:r>
            <a:r>
              <a:rPr lang="en-US" dirty="0"/>
              <a:t>sizes of 34 </a:t>
            </a:r>
            <a:r>
              <a:rPr lang="en-US" dirty="0" err="1"/>
              <a:t>μm</a:t>
            </a:r>
            <a:r>
              <a:rPr lang="en-US" dirty="0"/>
              <a:t> or less</a:t>
            </a:r>
            <a:r>
              <a:rPr lang="en-US" dirty="0" smtClean="0"/>
              <a:t>.</a:t>
            </a:r>
          </a:p>
          <a:p>
            <a:endParaRPr lang="en-US" dirty="0"/>
          </a:p>
        </p:txBody>
      </p:sp>
    </p:spTree>
  </p:cSld>
  <p:clrMapOvr>
    <a:masterClrMapping/>
  </p:clrMapOvr>
  <p:transition>
    <p:wipe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077200" cy="838200"/>
          </a:xfrm>
          <a:solidFill>
            <a:srgbClr val="FFFF00"/>
          </a:solidFill>
        </p:spPr>
        <p:txBody>
          <a:bodyPr anchor="ctr">
            <a:normAutofit/>
          </a:bodyPr>
          <a:lstStyle/>
          <a:p>
            <a:pPr algn="ctr"/>
            <a:r>
              <a:rPr lang="en-US" sz="3600" b="1" cap="none" dirty="0">
                <a:ln w="18000">
                  <a:solidFill>
                    <a:sysClr val="windowText" lastClr="000000"/>
                  </a:solidFill>
                  <a:prstDash val="solid"/>
                  <a:miter lim="800000"/>
                </a:ln>
                <a:solidFill>
                  <a:srgbClr val="FF0000"/>
                </a:solidFill>
                <a:effectLst>
                  <a:outerShdw blurRad="25500" dist="23000" dir="7020000" algn="tl">
                    <a:srgbClr val="000000">
                      <a:alpha val="50000"/>
                    </a:srgbClr>
                  </a:outerShdw>
                </a:effectLst>
              </a:rPr>
              <a:t>Sample buffer composition</a:t>
            </a:r>
          </a:p>
        </p:txBody>
      </p:sp>
      <p:sp>
        <p:nvSpPr>
          <p:cNvPr id="3" name="Content Placeholder 2"/>
          <p:cNvSpPr>
            <a:spLocks noGrp="1"/>
          </p:cNvSpPr>
          <p:nvPr>
            <p:ph idx="1"/>
          </p:nvPr>
        </p:nvSpPr>
        <p:spPr>
          <a:xfrm>
            <a:off x="304800" y="1143000"/>
            <a:ext cx="8229600" cy="5334000"/>
          </a:xfrm>
        </p:spPr>
        <p:txBody>
          <a:bodyPr>
            <a:normAutofit fontScale="92500" lnSpcReduction="20000"/>
          </a:bodyPr>
          <a:lstStyle/>
          <a:p>
            <a:r>
              <a:rPr lang="en-US" dirty="0"/>
              <a:t>The pH, ionic strength and composition of the sample buffer will not significantly </a:t>
            </a:r>
            <a:r>
              <a:rPr lang="en-US" dirty="0" smtClean="0"/>
              <a:t>affect </a:t>
            </a:r>
            <a:r>
              <a:rPr lang="en-US" dirty="0" smtClean="0"/>
              <a:t>resolution</a:t>
            </a:r>
            <a:endParaRPr lang="en-US" dirty="0" smtClean="0"/>
          </a:p>
          <a:p>
            <a:endParaRPr lang="en-US" dirty="0" smtClean="0"/>
          </a:p>
          <a:p>
            <a:r>
              <a:rPr lang="en-US" dirty="0" smtClean="0"/>
              <a:t>The most important consideration is the effect of buffer composition on the shape or biological activity of the molecules of interest. </a:t>
            </a:r>
          </a:p>
          <a:p>
            <a:endParaRPr lang="en-US" dirty="0" smtClean="0"/>
          </a:p>
          <a:p>
            <a:r>
              <a:rPr lang="en-US" dirty="0" smtClean="0"/>
              <a:t>some </a:t>
            </a:r>
            <a:r>
              <a:rPr lang="en-US" dirty="0" smtClean="0"/>
              <a:t>proteins may precipitate in low ionic strength solutions. </a:t>
            </a:r>
            <a:endParaRPr lang="en-US" dirty="0" smtClean="0"/>
          </a:p>
          <a:p>
            <a:endParaRPr lang="en-US" dirty="0" smtClean="0"/>
          </a:p>
          <a:p>
            <a:r>
              <a:rPr lang="en-US" dirty="0" smtClean="0"/>
              <a:t>Use high quality water and chemicals. </a:t>
            </a:r>
            <a:endParaRPr lang="en-US" dirty="0" smtClean="0"/>
          </a:p>
          <a:p>
            <a:endParaRPr lang="en-US" dirty="0" smtClean="0"/>
          </a:p>
          <a:p>
            <a:r>
              <a:rPr lang="en-US" dirty="0" smtClean="0"/>
              <a:t>Solutions should be filtered through 0.45 </a:t>
            </a:r>
            <a:r>
              <a:rPr lang="en-US" dirty="0" err="1" smtClean="0"/>
              <a:t>μm</a:t>
            </a:r>
            <a:r>
              <a:rPr lang="en-US" dirty="0" smtClean="0"/>
              <a:t> or 0.22 </a:t>
            </a:r>
            <a:r>
              <a:rPr lang="en-US" dirty="0" err="1" smtClean="0"/>
              <a:t>μm</a:t>
            </a:r>
            <a:r>
              <a:rPr lang="en-US" dirty="0" smtClean="0"/>
              <a:t> filters.</a:t>
            </a:r>
          </a:p>
          <a:p>
            <a:endParaRPr lang="en-US" dirty="0" smtClean="0"/>
          </a:p>
          <a:p>
            <a:endParaRPr lang="en-US" dirty="0" smtClean="0"/>
          </a:p>
          <a:p>
            <a:endParaRPr lang="en-US" dirty="0" smtClean="0"/>
          </a:p>
          <a:p>
            <a:r>
              <a:rPr lang="en-US" dirty="0" smtClean="0"/>
              <a:t> </a:t>
            </a:r>
            <a:endParaRPr lang="en-US" dirty="0"/>
          </a:p>
        </p:txBody>
      </p:sp>
    </p:spTree>
  </p:cSld>
  <p:clrMapOvr>
    <a:masterClrMapping/>
  </p:clrMapOvr>
  <p:transition>
    <p:wipe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001000" cy="6169152"/>
          </a:xfrm>
        </p:spPr>
        <p:txBody>
          <a:bodyPr>
            <a:normAutofit fontScale="92500"/>
          </a:bodyPr>
          <a:lstStyle/>
          <a:p>
            <a:endParaRPr lang="en-US" dirty="0" smtClean="0"/>
          </a:p>
          <a:p>
            <a:r>
              <a:rPr lang="en-US" dirty="0" smtClean="0"/>
              <a:t> </a:t>
            </a:r>
            <a:r>
              <a:rPr lang="en-US" dirty="0"/>
              <a:t>It is essential to degas buffers before any gel filtration separation as </a:t>
            </a:r>
            <a:r>
              <a:rPr lang="en-US" dirty="0" smtClean="0"/>
              <a:t>air bubbles </a:t>
            </a:r>
            <a:r>
              <a:rPr lang="en-US" dirty="0"/>
              <a:t>can significantly affect performance. </a:t>
            </a:r>
            <a:endParaRPr lang="en-US" dirty="0" smtClean="0"/>
          </a:p>
          <a:p>
            <a:endParaRPr lang="en-US" dirty="0" smtClean="0"/>
          </a:p>
          <a:p>
            <a:r>
              <a:rPr lang="en-US" dirty="0" smtClean="0"/>
              <a:t>When </a:t>
            </a:r>
            <a:r>
              <a:rPr lang="en-US" dirty="0"/>
              <a:t>working with a new sample try these conditions first: 0.05 M sodium </a:t>
            </a:r>
            <a:r>
              <a:rPr lang="en-US" dirty="0" smtClean="0"/>
              <a:t>phosphate,0.15 </a:t>
            </a:r>
            <a:r>
              <a:rPr lang="en-US" dirty="0"/>
              <a:t>M </a:t>
            </a:r>
            <a:r>
              <a:rPr lang="en-US" dirty="0" err="1"/>
              <a:t>NaCl</a:t>
            </a:r>
            <a:r>
              <a:rPr lang="en-US" dirty="0"/>
              <a:t>, pH 7.0 or select the buffer into which the product should be eluted for </a:t>
            </a:r>
            <a:r>
              <a:rPr lang="en-US" dirty="0" smtClean="0"/>
              <a:t>the next </a:t>
            </a:r>
            <a:r>
              <a:rPr lang="en-US" dirty="0"/>
              <a:t>step such as further purification, analysis or storage</a:t>
            </a:r>
            <a:r>
              <a:rPr lang="en-US" dirty="0" smtClean="0"/>
              <a:t>.</a:t>
            </a:r>
          </a:p>
          <a:p>
            <a:endParaRPr lang="en-US" dirty="0"/>
          </a:p>
          <a:p>
            <a:r>
              <a:rPr lang="en-US" dirty="0"/>
              <a:t>Avoid extreme changes in pH or other conditions that may cause inactivation or </a:t>
            </a:r>
            <a:r>
              <a:rPr lang="en-US" dirty="0" smtClean="0"/>
              <a:t>even precipitation</a:t>
            </a:r>
            <a:r>
              <a:rPr lang="en-US" dirty="0"/>
              <a:t>. </a:t>
            </a:r>
            <a:endParaRPr lang="en-US" dirty="0" smtClean="0"/>
          </a:p>
          <a:p>
            <a:endParaRPr lang="en-US" dirty="0" smtClean="0"/>
          </a:p>
          <a:p>
            <a:r>
              <a:rPr lang="en-US" dirty="0" smtClean="0"/>
              <a:t>If </a:t>
            </a:r>
            <a:r>
              <a:rPr lang="en-US" dirty="0"/>
              <a:t>the sample precipitates in a gel filtration column</a:t>
            </a:r>
            <a:r>
              <a:rPr lang="en-US" dirty="0" smtClean="0"/>
              <a:t>,</a:t>
            </a:r>
          </a:p>
          <a:p>
            <a:r>
              <a:rPr lang="en-US" dirty="0" smtClean="0"/>
              <a:t> </a:t>
            </a:r>
            <a:r>
              <a:rPr lang="en-US" dirty="0"/>
              <a:t>the column will </a:t>
            </a:r>
            <a:r>
              <a:rPr lang="en-US" dirty="0" smtClean="0"/>
              <a:t>be blocked</a:t>
            </a:r>
            <a:r>
              <a:rPr lang="en-US" dirty="0"/>
              <a:t>, possibly irreversibly</a:t>
            </a:r>
            <a:r>
              <a:rPr lang="en-US" dirty="0" smtClean="0"/>
              <a:t>,</a:t>
            </a:r>
          </a:p>
          <a:p>
            <a:r>
              <a:rPr lang="en-US" dirty="0" smtClean="0"/>
              <a:t> </a:t>
            </a:r>
            <a:r>
              <a:rPr lang="en-US" dirty="0"/>
              <a:t>and the sample may be lost.</a:t>
            </a:r>
          </a:p>
        </p:txBody>
      </p:sp>
    </p:spTree>
  </p:cSld>
  <p:clrMapOvr>
    <a:masterClrMapping/>
  </p:clrMapOvr>
  <p:transition>
    <p:wipe di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620000" cy="1096962"/>
          </a:xfrm>
          <a:solidFill>
            <a:srgbClr val="FFFF00"/>
          </a:solidFill>
          <a:ln>
            <a:solidFill>
              <a:schemeClr val="tx2">
                <a:lumMod val="50000"/>
              </a:schemeClr>
            </a:solidFill>
          </a:ln>
          <a:effectLst>
            <a:innerShdw blurRad="63500" dist="50800" dir="16200000">
              <a:prstClr val="black">
                <a:alpha val="50000"/>
              </a:prstClr>
            </a:innerShdw>
          </a:effectLst>
        </p:spPr>
        <p:txBody>
          <a:bodyPr>
            <a:normAutofit/>
          </a:bodyPr>
          <a:lstStyle/>
          <a:p>
            <a:r>
              <a:rPr lang="en-US" sz="4000" b="1" cap="none" dirty="0" smtClean="0">
                <a:ln w="31550" cmpd="sng">
                  <a:solidFill>
                    <a:srgbClr val="FF0000"/>
                  </a:solidFill>
                  <a:prstDash val="solid"/>
                </a:ln>
                <a:solidFill>
                  <a:schemeClr val="tx1">
                    <a:lumMod val="95000"/>
                    <a:lumOff val="5000"/>
                  </a:schemeClr>
                </a:solidFill>
                <a:effectLst>
                  <a:outerShdw blurRad="50800" dist="40000" dir="5400000" algn="tl" rotWithShape="0">
                    <a:srgbClr val="000000">
                      <a:shade val="5000"/>
                      <a:satMod val="120000"/>
                      <a:alpha val="33000"/>
                    </a:srgbClr>
                  </a:outerShdw>
                </a:effectLst>
              </a:rPr>
              <a:t>Gel Filtration (GF) Buffer</a:t>
            </a:r>
            <a:endParaRPr lang="en-US" sz="4000" b="1" cap="none" dirty="0">
              <a:ln w="31550" cmpd="sng">
                <a:solidFill>
                  <a:srgbClr val="FF0000"/>
                </a:solidFill>
                <a:prstDash val="solid"/>
              </a:ln>
              <a:solidFill>
                <a:schemeClr val="tx1">
                  <a:lumMod val="95000"/>
                  <a:lumOff val="5000"/>
                </a:schemeClr>
              </a:solidFill>
              <a:effectLst>
                <a:outerShdw blurRad="50800" dist="40000" dir="5400000" algn="tl" rotWithShape="0">
                  <a:srgbClr val="000000">
                    <a:shade val="5000"/>
                    <a:satMod val="120000"/>
                    <a:alpha val="33000"/>
                  </a:srgbClr>
                </a:outerShdw>
              </a:effectLst>
            </a:endParaRPr>
          </a:p>
        </p:txBody>
      </p:sp>
      <p:sp>
        <p:nvSpPr>
          <p:cNvPr id="3" name="Content Placeholder 2"/>
          <p:cNvSpPr>
            <a:spLocks noGrp="1"/>
          </p:cNvSpPr>
          <p:nvPr>
            <p:ph sz="quarter" idx="1"/>
          </p:nvPr>
        </p:nvSpPr>
        <p:spPr>
          <a:solidFill>
            <a:schemeClr val="bg1">
              <a:lumMod val="65000"/>
            </a:schemeClr>
          </a:solidFill>
        </p:spPr>
        <p:txBody>
          <a:bodyPr/>
          <a:lstStyle/>
          <a:p>
            <a:r>
              <a:rPr lang="en-US" dirty="0" smtClean="0"/>
              <a:t/>
            </a:r>
            <a:br>
              <a:rPr lang="en-US" dirty="0" smtClean="0"/>
            </a:br>
            <a:r>
              <a:rPr lang="en-US" dirty="0" err="1" smtClean="0">
                <a:solidFill>
                  <a:schemeClr val="bg2">
                    <a:lumMod val="10000"/>
                  </a:schemeClr>
                </a:solidFill>
                <a:hlinkClick r:id="rId2"/>
              </a:rPr>
              <a:t>Tris-HCl</a:t>
            </a:r>
            <a:r>
              <a:rPr lang="en-US" dirty="0" smtClean="0">
                <a:solidFill>
                  <a:schemeClr val="bg2">
                    <a:lumMod val="10000"/>
                  </a:schemeClr>
                </a:solidFill>
                <a:hlinkClick r:id="rId2"/>
              </a:rPr>
              <a:t> buffer</a:t>
            </a:r>
            <a:endParaRPr lang="en-US" dirty="0" smtClean="0">
              <a:solidFill>
                <a:schemeClr val="bg2">
                  <a:lumMod val="10000"/>
                </a:schemeClr>
              </a:solidFill>
            </a:endParaRPr>
          </a:p>
          <a:p>
            <a:r>
              <a:rPr lang="en-US" dirty="0" smtClean="0">
                <a:solidFill>
                  <a:schemeClr val="bg2">
                    <a:lumMod val="10000"/>
                  </a:schemeClr>
                </a:solidFill>
              </a:rPr>
              <a:t> </a:t>
            </a:r>
            <a:r>
              <a:rPr lang="en-US" dirty="0" smtClean="0">
                <a:solidFill>
                  <a:schemeClr val="bg2">
                    <a:lumMod val="10000"/>
                  </a:schemeClr>
                </a:solidFill>
                <a:hlinkClick r:id="rId3"/>
              </a:rPr>
              <a:t>Sodium phosphate buffer</a:t>
            </a:r>
            <a:endParaRPr lang="en-US" dirty="0" smtClean="0">
              <a:solidFill>
                <a:schemeClr val="bg2">
                  <a:lumMod val="10000"/>
                </a:schemeClr>
              </a:solidFill>
            </a:endParaRPr>
          </a:p>
          <a:p>
            <a:r>
              <a:rPr lang="en-US" dirty="0" smtClean="0">
                <a:solidFill>
                  <a:schemeClr val="bg2">
                    <a:lumMod val="10000"/>
                  </a:schemeClr>
                </a:solidFill>
                <a:hlinkClick r:id="rId4"/>
              </a:rPr>
              <a:t>Sodium acetate buffer</a:t>
            </a:r>
            <a:endParaRPr lang="en-US" dirty="0" smtClean="0">
              <a:solidFill>
                <a:schemeClr val="bg2">
                  <a:lumMod val="10000"/>
                </a:schemeClr>
              </a:solidFill>
            </a:endParaRPr>
          </a:p>
          <a:p>
            <a:r>
              <a:rPr lang="en-US" dirty="0" smtClean="0"/>
              <a:t> at various pHs are most commonly used.</a:t>
            </a:r>
          </a:p>
          <a:p>
            <a:r>
              <a:rPr lang="en-US" dirty="0" smtClean="0"/>
              <a:t> An ionic strength of at least 0.05 M is recommended to reduce nonspecific interactions between the proteins being separated and the chromatographic matrix.</a:t>
            </a:r>
            <a:br>
              <a:rPr lang="en-US" dirty="0" smtClean="0"/>
            </a:br>
            <a:endParaRPr lang="en-US" dirty="0"/>
          </a:p>
        </p:txBody>
      </p:sp>
    </p:spTree>
  </p:cSld>
  <p:clrMapOvr>
    <a:masterClrMapping/>
  </p:clrMapOvr>
  <p:transition>
    <p:wipe di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153400" cy="914400"/>
          </a:xfrm>
          <a:solidFill>
            <a:srgbClr val="FFFF00"/>
          </a:solidFill>
        </p:spPr>
        <p:txBody>
          <a:bodyPr>
            <a:normAutofit/>
          </a:bodyPr>
          <a:lstStyle/>
          <a:p>
            <a:r>
              <a:rPr lang="en-US" b="1" cap="none" dirty="0">
                <a:ln w="18000">
                  <a:solidFill>
                    <a:sysClr val="windowText" lastClr="000000"/>
                  </a:solidFill>
                  <a:prstDash val="solid"/>
                  <a:miter lim="800000"/>
                </a:ln>
                <a:solidFill>
                  <a:srgbClr val="FF0000"/>
                </a:solidFill>
                <a:effectLst>
                  <a:outerShdw blurRad="25500" dist="23000" dir="7020000" algn="tl">
                    <a:srgbClr val="000000">
                      <a:alpha val="50000"/>
                    </a:srgbClr>
                  </a:outerShdw>
                </a:effectLst>
              </a:rPr>
              <a:t>Denaturing </a:t>
            </a:r>
            <a:r>
              <a:rPr lang="en-US" b="1" cap="none" dirty="0" smtClean="0">
                <a:ln w="18000">
                  <a:solidFill>
                    <a:sysClr val="windowText" lastClr="000000"/>
                  </a:solidFill>
                  <a:prstDash val="solid"/>
                  <a:miter lim="800000"/>
                </a:ln>
                <a:solidFill>
                  <a:srgbClr val="FF0000"/>
                </a:solidFill>
                <a:effectLst>
                  <a:outerShdw blurRad="25500" dist="23000" dir="7020000" algn="tl">
                    <a:srgbClr val="000000">
                      <a:alpha val="50000"/>
                    </a:srgbClr>
                  </a:outerShdw>
                </a:effectLst>
              </a:rPr>
              <a:t>agents </a:t>
            </a:r>
            <a:r>
              <a:rPr lang="en-US" b="1" cap="none" dirty="0">
                <a:ln w="18000">
                  <a:solidFill>
                    <a:sysClr val="windowText" lastClr="000000"/>
                  </a:solidFill>
                  <a:prstDash val="solid"/>
                  <a:miter lim="800000"/>
                </a:ln>
                <a:solidFill>
                  <a:srgbClr val="FF0000"/>
                </a:solidFill>
                <a:effectLst>
                  <a:outerShdw blurRad="25500" dist="23000" dir="7020000" algn="tl">
                    <a:srgbClr val="000000">
                      <a:alpha val="50000"/>
                    </a:srgbClr>
                  </a:outerShdw>
                </a:effectLst>
              </a:rPr>
              <a:t>and detergents</a:t>
            </a:r>
          </a:p>
        </p:txBody>
      </p:sp>
      <p:sp>
        <p:nvSpPr>
          <p:cNvPr id="3" name="Content Placeholder 2"/>
          <p:cNvSpPr>
            <a:spLocks noGrp="1"/>
          </p:cNvSpPr>
          <p:nvPr>
            <p:ph idx="1"/>
          </p:nvPr>
        </p:nvSpPr>
        <p:spPr>
          <a:xfrm>
            <a:off x="228600" y="1295400"/>
            <a:ext cx="8077200" cy="5178552"/>
          </a:xfrm>
        </p:spPr>
        <p:txBody>
          <a:bodyPr>
            <a:normAutofit lnSpcReduction="10000"/>
          </a:bodyPr>
          <a:lstStyle/>
          <a:p>
            <a:r>
              <a:rPr lang="en-US" dirty="0" smtClean="0"/>
              <a:t>Detergents </a:t>
            </a:r>
            <a:r>
              <a:rPr lang="en-US" dirty="0" smtClean="0"/>
              <a:t>are useful as </a:t>
            </a:r>
            <a:r>
              <a:rPr lang="en-US" dirty="0" err="1" smtClean="0"/>
              <a:t>solubilizing</a:t>
            </a:r>
            <a:r>
              <a:rPr lang="en-US" dirty="0" smtClean="0"/>
              <a:t> agents for proteins with low aqueous solubility such as membrane components and will not affect the separation</a:t>
            </a:r>
            <a:r>
              <a:rPr lang="en-US" dirty="0" smtClean="0"/>
              <a:t>.</a:t>
            </a:r>
          </a:p>
          <a:p>
            <a:endParaRPr lang="en-US" dirty="0" smtClean="0"/>
          </a:p>
          <a:p>
            <a:endParaRPr lang="en-US" dirty="0" smtClean="0"/>
          </a:p>
          <a:p>
            <a:r>
              <a:rPr lang="en-US" dirty="0" smtClean="0"/>
              <a:t>Denaturing </a:t>
            </a:r>
            <a:r>
              <a:rPr lang="en-US" dirty="0"/>
              <a:t>agents such as </a:t>
            </a:r>
            <a:r>
              <a:rPr lang="en-US" b="1" dirty="0">
                <a:solidFill>
                  <a:srgbClr val="FFFF00"/>
                </a:solidFill>
              </a:rPr>
              <a:t>guanidine hydrochloride or urea </a:t>
            </a:r>
            <a:r>
              <a:rPr lang="en-US" dirty="0"/>
              <a:t>can be used for initial </a:t>
            </a:r>
            <a:r>
              <a:rPr lang="en-US" dirty="0" err="1" smtClean="0"/>
              <a:t>solubilization</a:t>
            </a:r>
            <a:r>
              <a:rPr lang="en-US" dirty="0" smtClean="0"/>
              <a:t> of </a:t>
            </a:r>
            <a:r>
              <a:rPr lang="en-US" dirty="0"/>
              <a:t>a sample and in gel filtration buffers in order to maintain solubility of the sample</a:t>
            </a:r>
            <a:r>
              <a:rPr lang="en-US" dirty="0" smtClean="0"/>
              <a:t>.</a:t>
            </a:r>
          </a:p>
          <a:p>
            <a:endParaRPr lang="en-US" dirty="0" smtClean="0"/>
          </a:p>
          <a:p>
            <a:endParaRPr lang="en-US" dirty="0"/>
          </a:p>
          <a:p>
            <a:r>
              <a:rPr lang="en-US" dirty="0" smtClean="0"/>
              <a:t>they </a:t>
            </a:r>
            <a:r>
              <a:rPr lang="en-US" dirty="0"/>
              <a:t>will denature the protein, they should be avoided unless </a:t>
            </a:r>
            <a:r>
              <a:rPr lang="en-US" dirty="0" err="1" smtClean="0"/>
              <a:t>denaturation</a:t>
            </a:r>
            <a:r>
              <a:rPr lang="en-US" dirty="0" smtClean="0"/>
              <a:t> is </a:t>
            </a:r>
            <a:r>
              <a:rPr lang="en-US" dirty="0"/>
              <a:t>required</a:t>
            </a:r>
            <a:r>
              <a:rPr lang="en-US" dirty="0" smtClean="0"/>
              <a:t>.</a:t>
            </a:r>
          </a:p>
          <a:p>
            <a:endParaRPr lang="en-US" dirty="0"/>
          </a:p>
          <a:p>
            <a:endParaRPr lang="en-US" dirty="0"/>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304800"/>
            <a:ext cx="6705600" cy="1089529"/>
          </a:xfrm>
          <a:prstGeom prst="rect">
            <a:avLst/>
          </a:prstGeom>
        </p:spPr>
        <p:txBody>
          <a:bodyPr wrap="square">
            <a:spAutoFit/>
          </a:bodyPr>
          <a:lstStyle/>
          <a:p>
            <a:pPr>
              <a:lnSpc>
                <a:spcPct val="90000"/>
              </a:lnSpc>
            </a:pPr>
            <a:r>
              <a:rPr lang="en-US" b="1" i="1" dirty="0" smtClean="0"/>
              <a:t>Smaller molecules spend more time inside the beads than larger molecules and therefore elute later (after a larger volume of mobile phase has passed through the column). </a:t>
            </a:r>
          </a:p>
        </p:txBody>
      </p:sp>
      <p:pic>
        <p:nvPicPr>
          <p:cNvPr id="5" name="Picture 2"/>
          <p:cNvPicPr>
            <a:picLocks noGrp="1" noChangeAspect="1" noChangeArrowheads="1"/>
          </p:cNvPicPr>
          <p:nvPr>
            <p:ph sz="quarter" idx="1"/>
          </p:nvPr>
        </p:nvPicPr>
        <p:blipFill>
          <a:blip r:embed="rId2" cstate="print"/>
          <a:stretch>
            <a:fillRect/>
          </a:stretch>
        </p:blipFill>
        <p:spPr bwMode="auto">
          <a:xfrm>
            <a:off x="762000" y="1524000"/>
            <a:ext cx="7239000" cy="5053012"/>
          </a:xfrm>
          <a:prstGeom prst="rect">
            <a:avLst/>
          </a:prstGeom>
          <a:solidFill>
            <a:schemeClr val="bg1">
              <a:lumMod val="65000"/>
            </a:schemeClr>
          </a:solid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924800" cy="6092952"/>
          </a:xfrm>
        </p:spPr>
        <p:txBody>
          <a:bodyPr>
            <a:normAutofit/>
          </a:bodyPr>
          <a:lstStyle/>
          <a:p>
            <a:r>
              <a:rPr lang="en-US" dirty="0"/>
              <a:t>If denaturing agents or detergents are necessary to maintain the solubility of the </a:t>
            </a:r>
            <a:r>
              <a:rPr lang="en-US" dirty="0" err="1" smtClean="0"/>
              <a:t>sample,they</a:t>
            </a:r>
            <a:r>
              <a:rPr lang="en-US" dirty="0" smtClean="0"/>
              <a:t> </a:t>
            </a:r>
            <a:r>
              <a:rPr lang="en-US" dirty="0"/>
              <a:t>should be </a:t>
            </a:r>
            <a:r>
              <a:rPr lang="en-US" b="1" dirty="0">
                <a:solidFill>
                  <a:srgbClr val="FFFF00"/>
                </a:solidFill>
              </a:rPr>
              <a:t>present in both the running buffer and the sample buffer. </a:t>
            </a:r>
            <a:endParaRPr lang="en-US" b="1" dirty="0" smtClean="0">
              <a:solidFill>
                <a:srgbClr val="FFFF00"/>
              </a:solidFill>
            </a:endParaRPr>
          </a:p>
          <a:p>
            <a:endParaRPr lang="en-US" dirty="0" smtClean="0"/>
          </a:p>
          <a:p>
            <a:endParaRPr lang="en-US" dirty="0"/>
          </a:p>
          <a:p>
            <a:endParaRPr lang="en-US" dirty="0"/>
          </a:p>
          <a:p>
            <a:r>
              <a:rPr lang="en-US" b="1" dirty="0">
                <a:solidFill>
                  <a:srgbClr val="FF0000"/>
                </a:solidFill>
              </a:rPr>
              <a:t>Urea or guanidine hydrochloride </a:t>
            </a:r>
            <a:r>
              <a:rPr lang="en-US" dirty="0"/>
              <a:t>are very useful for molecular weight determination. </a:t>
            </a:r>
            <a:endParaRPr lang="en-US" dirty="0" smtClean="0"/>
          </a:p>
          <a:p>
            <a:endParaRPr lang="en-US" dirty="0" smtClean="0"/>
          </a:p>
        </p:txBody>
      </p:sp>
    </p:spTree>
  </p:cSld>
  <p:clrMapOvr>
    <a:masterClrMapping/>
  </p:clrMapOvr>
  <p:transition>
    <p:wipe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Grp="1" noChangeAspect="1" noChangeArrowheads="1"/>
          </p:cNvPicPr>
          <p:nvPr>
            <p:ph idx="1"/>
          </p:nvPr>
        </p:nvPicPr>
        <p:blipFill>
          <a:blip r:embed="rId2" cstate="print"/>
          <a:srcRect/>
          <a:stretch>
            <a:fillRect/>
          </a:stretch>
        </p:blipFill>
        <p:spPr bwMode="auto">
          <a:xfrm>
            <a:off x="304799" y="1828800"/>
            <a:ext cx="8259033" cy="4724399"/>
          </a:xfrm>
          <a:prstGeom prst="rect">
            <a:avLst/>
          </a:prstGeom>
          <a:noFill/>
          <a:ln w="9525">
            <a:noFill/>
            <a:miter lim="800000"/>
            <a:headEnd/>
            <a:tailEnd/>
          </a:ln>
          <a:effectLst/>
        </p:spPr>
      </p:pic>
      <p:sp>
        <p:nvSpPr>
          <p:cNvPr id="3" name="Title 1"/>
          <p:cNvSpPr>
            <a:spLocks noGrp="1"/>
          </p:cNvSpPr>
          <p:nvPr>
            <p:ph type="title"/>
          </p:nvPr>
        </p:nvSpPr>
        <p:spPr>
          <a:xfrm>
            <a:off x="381000" y="304800"/>
            <a:ext cx="7924800" cy="1325562"/>
          </a:xfrm>
          <a:solidFill>
            <a:srgbClr val="FFFF00"/>
          </a:solidFill>
        </p:spPr>
        <p:txBody>
          <a:bodyPr anchor="ctr">
            <a:normAutofit/>
          </a:bodyPr>
          <a:lstStyle/>
          <a:p>
            <a:pPr algn="ctr"/>
            <a:r>
              <a:rPr lang="en-US" sz="3600" b="1" cap="none" dirty="0">
                <a:ln w="18000">
                  <a:solidFill>
                    <a:sysClr val="windowText" lastClr="000000"/>
                  </a:solidFill>
                  <a:prstDash val="solid"/>
                  <a:miter lim="800000"/>
                </a:ln>
                <a:solidFill>
                  <a:srgbClr val="FF0000"/>
                </a:solidFill>
                <a:effectLst>
                  <a:outerShdw blurRad="25500" dist="23000" dir="7020000" algn="tl">
                    <a:srgbClr val="000000">
                      <a:alpha val="50000"/>
                    </a:srgbClr>
                  </a:outerShdw>
                </a:effectLst>
              </a:rPr>
              <a:t>Troubleshooting</a:t>
            </a:r>
          </a:p>
        </p:txBody>
      </p:sp>
    </p:spTree>
  </p:cSld>
  <p:clrMapOvr>
    <a:masterClrMapping/>
  </p:clrMapOvr>
  <p:transition>
    <p:wipe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Grp="1" noChangeAspect="1" noChangeArrowheads="1"/>
          </p:cNvPicPr>
          <p:nvPr>
            <p:ph idx="1"/>
          </p:nvPr>
        </p:nvPicPr>
        <p:blipFill>
          <a:blip r:embed="rId2" cstate="print"/>
          <a:srcRect/>
          <a:stretch>
            <a:fillRect/>
          </a:stretch>
        </p:blipFill>
        <p:spPr bwMode="auto">
          <a:xfrm>
            <a:off x="228600" y="457200"/>
            <a:ext cx="8367821" cy="60198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Grp="1" noChangeAspect="1" noChangeArrowheads="1"/>
          </p:cNvPicPr>
          <p:nvPr>
            <p:ph idx="1"/>
          </p:nvPr>
        </p:nvPicPr>
        <p:blipFill>
          <a:blip r:embed="rId2" cstate="print"/>
          <a:srcRect/>
          <a:stretch>
            <a:fillRect/>
          </a:stretch>
        </p:blipFill>
        <p:spPr bwMode="auto">
          <a:xfrm>
            <a:off x="201561" y="609600"/>
            <a:ext cx="8502651" cy="58674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Grp="1" noChangeAspect="1" noChangeArrowheads="1"/>
          </p:cNvPicPr>
          <p:nvPr>
            <p:ph idx="1"/>
          </p:nvPr>
        </p:nvPicPr>
        <p:blipFill>
          <a:blip r:embed="rId2" cstate="print"/>
          <a:srcRect/>
          <a:stretch>
            <a:fillRect/>
          </a:stretch>
        </p:blipFill>
        <p:spPr bwMode="auto">
          <a:xfrm>
            <a:off x="228600" y="533400"/>
            <a:ext cx="8344178" cy="60198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Grp="1" noChangeAspect="1" noChangeArrowheads="1"/>
          </p:cNvPicPr>
          <p:nvPr>
            <p:ph idx="1"/>
          </p:nvPr>
        </p:nvPicPr>
        <p:blipFill>
          <a:blip r:embed="rId2" cstate="print"/>
          <a:srcRect/>
          <a:stretch>
            <a:fillRect/>
          </a:stretch>
        </p:blipFill>
        <p:spPr bwMode="auto">
          <a:xfrm>
            <a:off x="304800" y="381000"/>
            <a:ext cx="8384354" cy="61722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Grp="1" noChangeAspect="1" noChangeArrowheads="1"/>
          </p:cNvPicPr>
          <p:nvPr>
            <p:ph idx="1"/>
          </p:nvPr>
        </p:nvPicPr>
        <p:blipFill>
          <a:blip r:embed="rId2" cstate="print"/>
          <a:srcRect/>
          <a:stretch>
            <a:fillRect/>
          </a:stretch>
        </p:blipFill>
        <p:spPr bwMode="auto">
          <a:xfrm>
            <a:off x="228600" y="304800"/>
            <a:ext cx="8283518" cy="61722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Grp="1" noChangeAspect="1" noChangeArrowheads="1"/>
          </p:cNvPicPr>
          <p:nvPr>
            <p:ph idx="1"/>
          </p:nvPr>
        </p:nvPicPr>
        <p:blipFill>
          <a:blip r:embed="rId2" cstate="print"/>
          <a:srcRect/>
          <a:stretch>
            <a:fillRect/>
          </a:stretch>
        </p:blipFill>
        <p:spPr bwMode="auto">
          <a:xfrm>
            <a:off x="355581" y="304800"/>
            <a:ext cx="8204167" cy="61722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Grp="1" noChangeAspect="1" noChangeArrowheads="1"/>
          </p:cNvPicPr>
          <p:nvPr>
            <p:ph idx="1"/>
          </p:nvPr>
        </p:nvPicPr>
        <p:blipFill>
          <a:blip r:embed="rId2" cstate="print"/>
          <a:srcRect/>
          <a:stretch>
            <a:fillRect/>
          </a:stretch>
        </p:blipFill>
        <p:spPr bwMode="auto">
          <a:xfrm>
            <a:off x="838200" y="1523999"/>
            <a:ext cx="7010400" cy="4622251"/>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Grp="1" noChangeAspect="1" noChangeArrowheads="1"/>
          </p:cNvPicPr>
          <p:nvPr>
            <p:ph idx="1"/>
          </p:nvPr>
        </p:nvPicPr>
        <p:blipFill>
          <a:blip r:embed="rId2" cstate="print"/>
          <a:srcRect/>
          <a:stretch>
            <a:fillRect/>
          </a:stretch>
        </p:blipFill>
        <p:spPr bwMode="auto">
          <a:xfrm>
            <a:off x="381000" y="1524000"/>
            <a:ext cx="8246130" cy="43434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sz="quarter" idx="1"/>
          </p:nvPr>
        </p:nvPicPr>
        <p:blipFill>
          <a:blip r:embed="rId2" cstate="print"/>
          <a:stretch>
            <a:fillRect/>
          </a:stretch>
        </p:blipFill>
        <p:spPr bwMode="auto">
          <a:xfrm>
            <a:off x="533400" y="533400"/>
            <a:ext cx="7772400" cy="5940425"/>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Grp="1" noChangeAspect="1" noChangeArrowheads="1"/>
          </p:cNvPicPr>
          <p:nvPr>
            <p:ph idx="1"/>
          </p:nvPr>
        </p:nvPicPr>
        <p:blipFill>
          <a:blip r:embed="rId2" cstate="print"/>
          <a:srcRect/>
          <a:stretch>
            <a:fillRect/>
          </a:stretch>
        </p:blipFill>
        <p:spPr bwMode="auto">
          <a:xfrm>
            <a:off x="304800" y="304800"/>
            <a:ext cx="8229600" cy="63246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Grp="1" noChangeAspect="1" noChangeArrowheads="1"/>
          </p:cNvPicPr>
          <p:nvPr>
            <p:ph idx="1"/>
          </p:nvPr>
        </p:nvPicPr>
        <p:blipFill>
          <a:blip r:embed="rId2" cstate="print"/>
          <a:srcRect/>
          <a:stretch>
            <a:fillRect/>
          </a:stretch>
        </p:blipFill>
        <p:spPr bwMode="auto">
          <a:xfrm>
            <a:off x="228600" y="304800"/>
            <a:ext cx="8217015" cy="65532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Grp="1" noChangeAspect="1" noChangeArrowheads="1"/>
          </p:cNvPicPr>
          <p:nvPr>
            <p:ph idx="1"/>
          </p:nvPr>
        </p:nvPicPr>
        <p:blipFill>
          <a:blip r:embed="rId2" cstate="print"/>
          <a:srcRect/>
          <a:stretch>
            <a:fillRect/>
          </a:stretch>
        </p:blipFill>
        <p:spPr bwMode="auto">
          <a:xfrm>
            <a:off x="228600" y="228600"/>
            <a:ext cx="8410222" cy="64008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Grp="1" noChangeAspect="1" noChangeArrowheads="1"/>
          </p:cNvPicPr>
          <p:nvPr>
            <p:ph idx="1"/>
          </p:nvPr>
        </p:nvPicPr>
        <p:blipFill>
          <a:blip r:embed="rId2" cstate="print"/>
          <a:srcRect/>
          <a:stretch>
            <a:fillRect/>
          </a:stretch>
        </p:blipFill>
        <p:spPr bwMode="auto">
          <a:xfrm>
            <a:off x="304800" y="304800"/>
            <a:ext cx="8115568" cy="63246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quarter" idx="1"/>
          </p:nvPr>
        </p:nvPicPr>
        <p:blipFill>
          <a:blip r:embed="rId2" cstate="print"/>
          <a:srcRect/>
          <a:stretch>
            <a:fillRect/>
          </a:stretch>
        </p:blipFill>
        <p:spPr bwMode="auto">
          <a:xfrm>
            <a:off x="838200" y="114234"/>
            <a:ext cx="6400800" cy="6426767"/>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P30cENTER\Videos\ژل فیلتراسیون\MarioColumns.jpg"/>
          <p:cNvPicPr>
            <a:picLocks noGrp="1" noChangeAspect="1" noChangeArrowheads="1"/>
          </p:cNvPicPr>
          <p:nvPr>
            <p:ph sz="quarter" idx="1"/>
          </p:nvPr>
        </p:nvPicPr>
        <p:blipFill>
          <a:blip r:embed="rId2" cstate="print"/>
          <a:srcRect/>
          <a:stretch>
            <a:fillRect/>
          </a:stretch>
        </p:blipFill>
        <p:spPr bwMode="auto">
          <a:xfrm>
            <a:off x="609600" y="685800"/>
            <a:ext cx="7543799" cy="5715000"/>
          </a:xfrm>
          <a:prstGeom prst="rect">
            <a:avLst/>
          </a:prstGeom>
          <a:noFill/>
        </p:spPr>
      </p:pic>
    </p:spTree>
  </p:cSld>
  <p:clrMapOvr>
    <a:masterClrMapping/>
  </p:clrMapOvr>
  <p:transition>
    <p:wipe dir="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6477000" cy="685800"/>
          </a:xfrm>
          <a:solidFill>
            <a:srgbClr val="FFFFCC"/>
          </a:solidFill>
        </p:spPr>
        <p:txBody>
          <a:bodyPr>
            <a:noAutofit/>
          </a:bodyPr>
          <a:lstStyle/>
          <a:p>
            <a:r>
              <a:rPr lang="en-US" sz="3600" b="1" cap="none" dirty="0" smtClean="0">
                <a:ln w="18000">
                  <a:solidFill>
                    <a:schemeClr val="tx1"/>
                  </a:solidFill>
                  <a:prstDash val="solid"/>
                  <a:miter lim="800000"/>
                </a:ln>
                <a:solidFill>
                  <a:srgbClr val="FF0000"/>
                </a:solidFill>
                <a:effectLst>
                  <a:outerShdw blurRad="25500" dist="23000" dir="7020000" algn="tl">
                    <a:srgbClr val="000000">
                      <a:alpha val="50000"/>
                    </a:srgbClr>
                  </a:outerShdw>
                </a:effectLst>
              </a:rPr>
              <a:t>Thanks for your attention</a:t>
            </a:r>
            <a:endParaRPr lang="en-US" sz="3600" b="1" cap="none" dirty="0">
              <a:ln w="18000">
                <a:solidFill>
                  <a:schemeClr val="tx1"/>
                </a:solidFill>
                <a:prstDash val="solid"/>
                <a:miter lim="800000"/>
              </a:ln>
              <a:solidFill>
                <a:srgbClr val="FF0000"/>
              </a:solidFill>
              <a:effectLst>
                <a:outerShdw blurRad="25500" dist="23000" dir="7020000" algn="tl">
                  <a:srgbClr val="000000">
                    <a:alpha val="50000"/>
                  </a:srgbClr>
                </a:outerShdw>
              </a:effectLst>
            </a:endParaRPr>
          </a:p>
        </p:txBody>
      </p:sp>
      <p:pic>
        <p:nvPicPr>
          <p:cNvPr id="1026" name="Picture 2" descr="C:\Users\P30cENTER\Pictures\0c8013e4-0b98-4651-9d25-9e34704f3e4f_13.jpg"/>
          <p:cNvPicPr>
            <a:picLocks noGrp="1" noChangeAspect="1" noChangeArrowheads="1"/>
          </p:cNvPicPr>
          <p:nvPr>
            <p:ph sz="quarter" idx="1"/>
          </p:nvPr>
        </p:nvPicPr>
        <p:blipFill>
          <a:blip r:embed="rId2" cstate="print"/>
          <a:srcRect/>
          <a:stretch>
            <a:fillRect/>
          </a:stretch>
        </p:blipFill>
        <p:spPr bwMode="auto">
          <a:xfrm>
            <a:off x="381000" y="1143000"/>
            <a:ext cx="8305802" cy="5191126"/>
          </a:xfrm>
          <a:prstGeom prst="rect">
            <a:avLst/>
          </a:prstGeom>
          <a:noFill/>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quarter" idx="1"/>
          </p:nvPr>
        </p:nvPicPr>
        <p:blipFill>
          <a:blip r:embed="rId2" cstate="print"/>
          <a:srcRect/>
          <a:stretch>
            <a:fillRect/>
          </a:stretch>
        </p:blipFill>
        <p:spPr bwMode="auto">
          <a:xfrm>
            <a:off x="1600200" y="417616"/>
            <a:ext cx="5181599" cy="6007651"/>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5509</TotalTime>
  <Words>3147</Words>
  <Application>Microsoft Office PowerPoint</Application>
  <PresentationFormat>On-screen Show (4:3)</PresentationFormat>
  <Paragraphs>420</Paragraphs>
  <Slides>86</Slides>
  <Notes>2</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Oriel</vt:lpstr>
      <vt:lpstr>Slide 1</vt:lpstr>
      <vt:lpstr>Slide 2</vt:lpstr>
      <vt:lpstr>Introduction </vt:lpstr>
      <vt:lpstr>Slide 4</vt:lpstr>
      <vt:lpstr>Slide 5</vt:lpstr>
      <vt:lpstr>Slide 6</vt:lpstr>
      <vt:lpstr>Slide 7</vt:lpstr>
      <vt:lpstr>Slide 8</vt:lpstr>
      <vt:lpstr>Slide 9</vt:lpstr>
      <vt:lpstr>Slide 10</vt:lpstr>
      <vt:lpstr>Slide 11</vt:lpstr>
      <vt:lpstr>Slide 12</vt:lpstr>
      <vt:lpstr>Advantages of Gel filtration</vt:lpstr>
      <vt:lpstr>Slide 14</vt:lpstr>
      <vt:lpstr>Slide 15</vt:lpstr>
      <vt:lpstr>Slide 16</vt:lpstr>
      <vt:lpstr>Estimation of molecular weight</vt:lpstr>
      <vt:lpstr> Protein Molecular Weight </vt:lpstr>
      <vt:lpstr>Slide 19</vt:lpstr>
      <vt:lpstr>Slide 20</vt:lpstr>
      <vt:lpstr>Slide 21</vt:lpstr>
      <vt:lpstr>Slide 22</vt:lpstr>
      <vt:lpstr>Slide 23</vt:lpstr>
      <vt:lpstr>Slide 24</vt:lpstr>
      <vt:lpstr>Slide 25</vt:lpstr>
      <vt:lpstr>Slide 26</vt:lpstr>
      <vt:lpstr>Group separation </vt:lpstr>
      <vt:lpstr>Slide 28</vt:lpstr>
      <vt:lpstr>Desalting a protein</vt:lpstr>
      <vt:lpstr>Group separation</vt:lpstr>
      <vt:lpstr>Slide 31</vt:lpstr>
      <vt:lpstr>Buffer exchange  </vt:lpstr>
      <vt:lpstr>column</vt:lpstr>
      <vt:lpstr>Slide 34</vt:lpstr>
      <vt:lpstr>Slide 35</vt:lpstr>
      <vt:lpstr>Slide 36</vt:lpstr>
      <vt:lpstr>Slide 37</vt:lpstr>
      <vt:lpstr>Applications </vt:lpstr>
      <vt:lpstr>Types of gels used</vt:lpstr>
      <vt:lpstr>Slide 40</vt:lpstr>
      <vt:lpstr>Slide 41</vt:lpstr>
      <vt:lpstr>Slide 42</vt:lpstr>
      <vt:lpstr>Slide 43</vt:lpstr>
      <vt:lpstr>Gel Type Fractionation Range (molecular weight) </vt:lpstr>
      <vt:lpstr>Slide 45</vt:lpstr>
      <vt:lpstr>Slide 46</vt:lpstr>
      <vt:lpstr>Slide 47</vt:lpstr>
      <vt:lpstr>Slide 48</vt:lpstr>
      <vt:lpstr>Slide 49</vt:lpstr>
      <vt:lpstr>Media selection</vt:lpstr>
      <vt:lpstr>Notes on use of gel filtration chromatography</vt:lpstr>
      <vt:lpstr>Storage</vt:lpstr>
      <vt:lpstr>Washing the Column</vt:lpstr>
      <vt:lpstr>Slide 54</vt:lpstr>
      <vt:lpstr>Slide 55</vt:lpstr>
      <vt:lpstr>Slide 56</vt:lpstr>
      <vt:lpstr>High resolution fractionation</vt:lpstr>
      <vt:lpstr>Slide 58</vt:lpstr>
      <vt:lpstr>To remove severe contamination</vt:lpstr>
      <vt:lpstr>Sample volume</vt:lpstr>
      <vt:lpstr>Slide 61</vt:lpstr>
      <vt:lpstr>Slide 62</vt:lpstr>
      <vt:lpstr>Slide 63</vt:lpstr>
      <vt:lpstr>Slide 64</vt:lpstr>
      <vt:lpstr>Sample preparation</vt:lpstr>
      <vt:lpstr>Sample buffer composition</vt:lpstr>
      <vt:lpstr>Slide 67</vt:lpstr>
      <vt:lpstr>Gel Filtration (GF) Buffer</vt:lpstr>
      <vt:lpstr>Denaturing agents and detergents</vt:lpstr>
      <vt:lpstr>Slide 70</vt:lpstr>
      <vt:lpstr>Troubleshooting</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Thanks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P30cENTER</dc:creator>
  <cp:lastModifiedBy>P30cENTER</cp:lastModifiedBy>
  <cp:revision>147</cp:revision>
  <dcterms:created xsi:type="dcterms:W3CDTF">2011-12-07T06:01:50Z</dcterms:created>
  <dcterms:modified xsi:type="dcterms:W3CDTF">2012-01-02T05:20:01Z</dcterms:modified>
</cp:coreProperties>
</file>