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4"/>
  </p:notesMasterIdLst>
  <p:sldIdLst>
    <p:sldId id="301" r:id="rId2"/>
    <p:sldId id="263" r:id="rId3"/>
    <p:sldId id="257" r:id="rId4"/>
    <p:sldId id="258" r:id="rId5"/>
    <p:sldId id="259" r:id="rId6"/>
    <p:sldId id="260" r:id="rId7"/>
    <p:sldId id="261" r:id="rId8"/>
    <p:sldId id="375" r:id="rId9"/>
    <p:sldId id="262" r:id="rId10"/>
    <p:sldId id="264" r:id="rId11"/>
    <p:sldId id="265" r:id="rId12"/>
    <p:sldId id="266" r:id="rId13"/>
    <p:sldId id="376" r:id="rId14"/>
    <p:sldId id="267" r:id="rId15"/>
    <p:sldId id="270" r:id="rId16"/>
    <p:sldId id="272" r:id="rId17"/>
    <p:sldId id="300"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78" r:id="rId45"/>
    <p:sldId id="304" r:id="rId46"/>
    <p:sldId id="305" r:id="rId47"/>
    <p:sldId id="380"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1" r:id="rId83"/>
    <p:sldId id="342" r:id="rId84"/>
    <p:sldId id="343" r:id="rId85"/>
    <p:sldId id="345" r:id="rId86"/>
    <p:sldId id="346" r:id="rId87"/>
    <p:sldId id="347" r:id="rId88"/>
    <p:sldId id="349" r:id="rId89"/>
    <p:sldId id="351" r:id="rId90"/>
    <p:sldId id="352" r:id="rId91"/>
    <p:sldId id="354" r:id="rId92"/>
    <p:sldId id="355" r:id="rId93"/>
    <p:sldId id="356" r:id="rId94"/>
    <p:sldId id="357" r:id="rId95"/>
    <p:sldId id="358" r:id="rId96"/>
    <p:sldId id="359" r:id="rId97"/>
    <p:sldId id="350" r:id="rId98"/>
    <p:sldId id="360" r:id="rId99"/>
    <p:sldId id="361" r:id="rId100"/>
    <p:sldId id="362" r:id="rId101"/>
    <p:sldId id="363" r:id="rId102"/>
    <p:sldId id="364" r:id="rId103"/>
    <p:sldId id="365" r:id="rId104"/>
    <p:sldId id="366" r:id="rId105"/>
    <p:sldId id="367" r:id="rId106"/>
    <p:sldId id="368" r:id="rId107"/>
    <p:sldId id="369" r:id="rId108"/>
    <p:sldId id="370" r:id="rId109"/>
    <p:sldId id="371" r:id="rId110"/>
    <p:sldId id="372" r:id="rId111"/>
    <p:sldId id="373" r:id="rId112"/>
    <p:sldId id="374" r:id="rId1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583" autoAdjust="0"/>
    <p:restoredTop sz="94660"/>
  </p:normalViewPr>
  <p:slideViewPr>
    <p:cSldViewPr>
      <p:cViewPr varScale="1">
        <p:scale>
          <a:sx n="102" d="100"/>
          <a:sy n="102" d="100"/>
        </p:scale>
        <p:origin x="-16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8779D7-58AA-407D-A8A4-BA97DF0196D5}" type="datetimeFigureOut">
              <a:rPr lang="en-US" smtClean="0"/>
              <a:pPr/>
              <a:t>1/29/2012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E1654C-5604-4B47-A5DA-74A435FED59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1654C-5604-4B47-A5DA-74A435FED59A}"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A285F3C-A104-49E3-BF93-E091DA2D1AF2}" type="datetimeFigureOut">
              <a:rPr lang="en-US" smtClean="0"/>
              <a:pPr/>
              <a:t>1/29/2012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36A4543-8A2F-484E-A2DA-B67461AA51D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285F3C-A104-49E3-BF93-E091DA2D1AF2}" type="datetimeFigureOut">
              <a:rPr lang="en-US" smtClean="0"/>
              <a:pPr/>
              <a:t>1/29/2012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6A4543-8A2F-484E-A2DA-B67461AA51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285F3C-A104-49E3-BF93-E091DA2D1AF2}" type="datetimeFigureOut">
              <a:rPr lang="en-US" smtClean="0"/>
              <a:pPr/>
              <a:t>1/29/2012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6A4543-8A2F-484E-A2DA-B67461AA51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285F3C-A104-49E3-BF93-E091DA2D1AF2}" type="datetimeFigureOut">
              <a:rPr lang="en-US" smtClean="0"/>
              <a:pPr/>
              <a:t>1/29/2012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6A4543-8A2F-484E-A2DA-B67461AA51D5}"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A285F3C-A104-49E3-BF93-E091DA2D1AF2}" type="datetimeFigureOut">
              <a:rPr lang="en-US" smtClean="0"/>
              <a:pPr/>
              <a:t>1/29/2012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6A4543-8A2F-484E-A2DA-B67461AA51D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A285F3C-A104-49E3-BF93-E091DA2D1AF2}" type="datetimeFigureOut">
              <a:rPr lang="en-US" smtClean="0"/>
              <a:pPr/>
              <a:t>1/29/2012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36A4543-8A2F-484E-A2DA-B67461AA51D5}"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A285F3C-A104-49E3-BF93-E091DA2D1AF2}" type="datetimeFigureOut">
              <a:rPr lang="en-US" smtClean="0"/>
              <a:pPr/>
              <a:t>1/29/2012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36A4543-8A2F-484E-A2DA-B67461AA51D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A285F3C-A104-49E3-BF93-E091DA2D1AF2}" type="datetimeFigureOut">
              <a:rPr lang="en-US" smtClean="0"/>
              <a:pPr/>
              <a:t>1/29/2012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36A4543-8A2F-484E-A2DA-B67461AA51D5}"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A285F3C-A104-49E3-BF93-E091DA2D1AF2}" type="datetimeFigureOut">
              <a:rPr lang="en-US" smtClean="0"/>
              <a:pPr/>
              <a:t>1/29/2012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36A4543-8A2F-484E-A2DA-B67461AA51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A285F3C-A104-49E3-BF93-E091DA2D1AF2}" type="datetimeFigureOut">
              <a:rPr lang="en-US" smtClean="0"/>
              <a:pPr/>
              <a:t>1/29/2012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36A4543-8A2F-484E-A2DA-B67461AA51D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A285F3C-A104-49E3-BF93-E091DA2D1AF2}" type="datetimeFigureOut">
              <a:rPr lang="en-US" smtClean="0"/>
              <a:pPr/>
              <a:t>1/29/2012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36A4543-8A2F-484E-A2DA-B67461AA51D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A285F3C-A104-49E3-BF93-E091DA2D1AF2}" type="datetimeFigureOut">
              <a:rPr lang="en-US" smtClean="0"/>
              <a:pPr/>
              <a:t>1/29/2012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36A4543-8A2F-484E-A2DA-B67461AA51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143248"/>
            <a:ext cx="8229600" cy="2864043"/>
          </a:xfrm>
        </p:spPr>
        <p:txBody>
          <a:bodyPr/>
          <a:lstStyle/>
          <a:p>
            <a:endParaRPr lang="en-US" dirty="0"/>
          </a:p>
        </p:txBody>
      </p:sp>
      <p:sp>
        <p:nvSpPr>
          <p:cNvPr id="3" name="Title 2"/>
          <p:cNvSpPr>
            <a:spLocks noGrp="1"/>
          </p:cNvSpPr>
          <p:nvPr>
            <p:ph type="title"/>
          </p:nvPr>
        </p:nvSpPr>
        <p:spPr>
          <a:xfrm>
            <a:off x="457200" y="274638"/>
            <a:ext cx="8229600" cy="5726130"/>
          </a:xfrm>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 The Name Of God</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presence of charged groups is a fundamental property of an ion exchanger.</a:t>
            </a:r>
          </a:p>
          <a:p>
            <a:r>
              <a:rPr lang="en-US" dirty="0"/>
              <a:t>The type of group determines the type and strength of the ion exchanger; their</a:t>
            </a:r>
          </a:p>
          <a:p>
            <a:r>
              <a:rPr lang="en-US" dirty="0"/>
              <a:t>total number and availability determines the capacity.</a:t>
            </a:r>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Charged groups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Anion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exchangers</a:t>
            </a:r>
          </a:p>
          <a:p>
            <a:endParaRPr lang="en-US" b="1" dirty="0"/>
          </a:p>
          <a:p>
            <a:r>
              <a:rPr lang="en-US" dirty="0" err="1"/>
              <a:t>Diethylaminoethyl</a:t>
            </a:r>
            <a:r>
              <a:rPr lang="en-US" dirty="0"/>
              <a:t> (DEAE</a:t>
            </a:r>
            <a:r>
              <a:rPr lang="en-US" dirty="0" smtClean="0"/>
              <a:t>)</a:t>
            </a:r>
            <a:endParaRPr lang="en-US" dirty="0"/>
          </a:p>
          <a:p>
            <a:r>
              <a:rPr lang="pt-BR" dirty="0"/>
              <a:t>Quaternary aminoethyl (QAE</a:t>
            </a:r>
            <a:r>
              <a:rPr lang="pt-BR" dirty="0" smtClean="0"/>
              <a:t>)</a:t>
            </a:r>
            <a:endParaRPr lang="pt-BR" dirty="0"/>
          </a:p>
          <a:p>
            <a:r>
              <a:rPr lang="en-US" dirty="0"/>
              <a:t>Quaternary ammonium (Q</a:t>
            </a:r>
            <a:r>
              <a:rPr lang="en-US" dirty="0" smtClean="0"/>
              <a:t>)</a:t>
            </a:r>
          </a:p>
          <a:p>
            <a:endParaRPr lang="en-US" dirty="0"/>
          </a:p>
          <a:p>
            <a:r>
              <a:rPr lang="en-US"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Cation</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exchangers</a:t>
            </a:r>
          </a:p>
          <a:p>
            <a:endParaRPr lang="en-US" b="1" dirty="0"/>
          </a:p>
          <a:p>
            <a:r>
              <a:rPr lang="en-US" dirty="0" err="1"/>
              <a:t>Carboxymethyl</a:t>
            </a:r>
            <a:r>
              <a:rPr lang="en-US" dirty="0"/>
              <a:t> (CM</a:t>
            </a:r>
            <a:r>
              <a:rPr lang="en-US" dirty="0" smtClean="0"/>
              <a:t>)</a:t>
            </a:r>
            <a:endParaRPr lang="en-US" dirty="0"/>
          </a:p>
          <a:p>
            <a:r>
              <a:rPr lang="en-US" dirty="0" err="1" smtClean="0"/>
              <a:t>Sulphopropyl</a:t>
            </a:r>
            <a:r>
              <a:rPr lang="en-US" dirty="0" smtClean="0"/>
              <a:t> (SP) </a:t>
            </a:r>
            <a:endParaRPr lang="en-US" dirty="0"/>
          </a:p>
          <a:p>
            <a:r>
              <a:rPr lang="en-US" dirty="0" smtClean="0"/>
              <a:t>Methyl </a:t>
            </a:r>
            <a:r>
              <a:rPr lang="en-US" dirty="0" err="1"/>
              <a:t>sulphonate</a:t>
            </a:r>
            <a:r>
              <a:rPr lang="en-US" dirty="0"/>
              <a:t> (S</a:t>
            </a:r>
            <a:r>
              <a:rPr lang="en-US" dirty="0" smtClean="0"/>
              <a:t>)</a:t>
            </a:r>
            <a:endParaRPr lang="en-US" dirty="0"/>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Charged groups</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000240"/>
            <a:ext cx="8229600" cy="4007051"/>
          </a:xfrm>
        </p:spPr>
        <p:txBody>
          <a:bodyPr/>
          <a:lstStyle/>
          <a:p>
            <a:r>
              <a:rPr lang="en-US" dirty="0" err="1"/>
              <a:t>Sulphonic</a:t>
            </a:r>
            <a:r>
              <a:rPr lang="en-US" dirty="0"/>
              <a:t> and quaternary amino groups are used to form strong ion exchangers;</a:t>
            </a:r>
          </a:p>
          <a:p>
            <a:r>
              <a:rPr lang="en-US" dirty="0"/>
              <a:t>the other groups form weak ion exchangers. The terms strong and weak refer to</a:t>
            </a:r>
          </a:p>
          <a:p>
            <a:r>
              <a:rPr lang="en-US" dirty="0"/>
              <a:t>the extent of variation of ionization with pH and not the strength of binding.</a:t>
            </a:r>
          </a:p>
        </p:txBody>
      </p:sp>
      <p:sp>
        <p:nvSpPr>
          <p:cNvPr id="4" name="Title 3"/>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Charged groups</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0" y="1495425"/>
            <a:ext cx="9277350" cy="386715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 </a:t>
            </a:r>
            <a:r>
              <a:rPr lang="en-US" dirty="0"/>
              <a:t>very simple mechanism of interaction exists between the ion exchanger </a:t>
            </a:r>
            <a:r>
              <a:rPr lang="en-US" dirty="0" smtClean="0"/>
              <a:t>and the </a:t>
            </a:r>
            <a:r>
              <a:rPr lang="en-US" dirty="0"/>
              <a:t>solute</a:t>
            </a:r>
            <a:r>
              <a:rPr lang="en-US" dirty="0" smtClean="0"/>
              <a:t>.</a:t>
            </a:r>
          </a:p>
          <a:p>
            <a:endParaRPr lang="en-US" dirty="0"/>
          </a:p>
          <a:p>
            <a:r>
              <a:rPr lang="en-US" dirty="0" smtClean="0"/>
              <a:t>Ion </a:t>
            </a:r>
            <a:r>
              <a:rPr lang="en-US" dirty="0"/>
              <a:t>exchange experiments are more controllable since the charge </a:t>
            </a:r>
            <a:r>
              <a:rPr lang="en-US" dirty="0" smtClean="0"/>
              <a:t>characteristics of </a:t>
            </a:r>
            <a:r>
              <a:rPr lang="en-US" dirty="0"/>
              <a:t>the media do not change with changes in </a:t>
            </a:r>
            <a:r>
              <a:rPr lang="en-US" dirty="0" err="1"/>
              <a:t>pH.</a:t>
            </a:r>
            <a:r>
              <a:rPr lang="en-US" dirty="0"/>
              <a:t> </a:t>
            </a:r>
            <a:endParaRPr lang="en-US" dirty="0" smtClean="0"/>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Some properties of strong ion exchangers are: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71678"/>
            <a:ext cx="8229600" cy="3935613"/>
          </a:xfrm>
        </p:spPr>
        <p:txBody>
          <a:bodyPr/>
          <a:lstStyle/>
          <a:p>
            <a:r>
              <a:rPr lang="en-US" dirty="0" smtClean="0">
                <a:effectLst>
                  <a:outerShdw blurRad="50800" dist="38100" dir="2700000" algn="tl" rotWithShape="0">
                    <a:prstClr val="black">
                      <a:alpha val="40000"/>
                    </a:prstClr>
                  </a:outerShdw>
                </a:effectLst>
              </a:rPr>
              <a:t>The capacity or retention factor k is a measure of the retention of a component</a:t>
            </a:r>
          </a:p>
          <a:p>
            <a:r>
              <a:rPr lang="en-US" dirty="0" smtClean="0">
                <a:effectLst>
                  <a:outerShdw blurRad="50800" dist="38100" dir="2700000" algn="tl" rotWithShape="0">
                    <a:prstClr val="black">
                      <a:alpha val="40000"/>
                    </a:prstClr>
                  </a:outerShdw>
                </a:effectLst>
              </a:rPr>
              <a:t>and should not be confused with loading capacity (mg sample/ml) or ionic capacity</a:t>
            </a:r>
          </a:p>
          <a:p>
            <a:r>
              <a:rPr lang="en-US" dirty="0" smtClean="0">
                <a:effectLst>
                  <a:outerShdw blurRad="50800" dist="38100" dir="2700000" algn="tl" rotWithShape="0">
                    <a:prstClr val="black">
                      <a:alpha val="40000"/>
                    </a:prstClr>
                  </a:outerShdw>
                </a:effectLst>
              </a:rPr>
              <a:t>(</a:t>
            </a:r>
            <a:r>
              <a:rPr lang="en-US" dirty="0" err="1" smtClean="0">
                <a:effectLst>
                  <a:outerShdw blurRad="50800" dist="38100" dir="2700000" algn="tl" rotWithShape="0">
                    <a:prstClr val="black">
                      <a:alpha val="40000"/>
                    </a:prstClr>
                  </a:outerShdw>
                </a:effectLst>
              </a:rPr>
              <a:t>mmol</a:t>
            </a:r>
            <a:r>
              <a:rPr lang="en-US" dirty="0" smtClean="0">
                <a:effectLst>
                  <a:outerShdw blurRad="50800" dist="38100" dir="2700000" algn="tl" rotWithShape="0">
                    <a:prstClr val="black">
                      <a:alpha val="40000"/>
                    </a:prstClr>
                  </a:outerShdw>
                </a:effectLst>
              </a:rPr>
              <a:t>/ml).</a:t>
            </a:r>
          </a:p>
          <a:p>
            <a:endParaRPr lang="en-US" dirty="0" smtClean="0">
              <a:effectLst>
                <a:outerShdw blurRad="50800" dist="38100" dir="2700000" algn="tl" rotWithShape="0">
                  <a:prstClr val="black">
                    <a:alpha val="40000"/>
                  </a:prstClr>
                </a:outerShdw>
              </a:effectLst>
            </a:endParaRPr>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Capacity factor</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selectivity (a) defines the ability of the system to separate peaks i.e. the distance</a:t>
            </a:r>
          </a:p>
          <a:p>
            <a:r>
              <a:rPr lang="en-US" dirty="0" smtClean="0"/>
              <a:t>between two peaks.</a:t>
            </a:r>
          </a:p>
          <a:p>
            <a:r>
              <a:rPr lang="en-US" dirty="0" smtClean="0"/>
              <a:t>Good selectivity is a more important factor than high efficiency in determining</a:t>
            </a:r>
          </a:p>
          <a:p>
            <a:r>
              <a:rPr lang="en-US" dirty="0" smtClean="0"/>
              <a:t>Resolution, since Rs is linearly related to selectivity but </a:t>
            </a:r>
            <a:r>
              <a:rPr lang="en-US" dirty="0" err="1" smtClean="0"/>
              <a:t>quadratically</a:t>
            </a:r>
            <a:r>
              <a:rPr lang="en-US" dirty="0" smtClean="0"/>
              <a:t> related</a:t>
            </a:r>
          </a:p>
          <a:p>
            <a:r>
              <a:rPr lang="en-US" dirty="0" smtClean="0"/>
              <a:t>to efficiency. This means that a four fold increase in efficiency is required to double</a:t>
            </a:r>
          </a:p>
          <a:p>
            <a:r>
              <a:rPr lang="en-US" dirty="0" smtClean="0"/>
              <a:t>the resolution under isocratic conditions.</a:t>
            </a:r>
            <a:endParaRPr lang="en-US" dirty="0"/>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Selectivity</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1028700" y="571480"/>
            <a:ext cx="7086600" cy="49252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71678"/>
            <a:ext cx="8229600" cy="3935613"/>
          </a:xfrm>
        </p:spPr>
        <p:txBody>
          <a:bodyPr/>
          <a:lstStyle/>
          <a:p>
            <a:r>
              <a:rPr lang="en-US" dirty="0" smtClean="0"/>
              <a:t>The total ionic capacity is the number of charged substituent groups per gram dry</a:t>
            </a:r>
          </a:p>
          <a:p>
            <a:r>
              <a:rPr lang="en-US" dirty="0" smtClean="0"/>
              <a:t>ion exchanger or per ml swollen gel. Total capacity can be measured by titration</a:t>
            </a:r>
          </a:p>
          <a:p>
            <a:r>
              <a:rPr lang="en-US" dirty="0" smtClean="0"/>
              <a:t>with a strong acid or base.</a:t>
            </a:r>
            <a:endParaRPr lang="en-US" dirty="0"/>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Capacity</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MonoBeads</a:t>
            </a: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n-US" dirty="0" smtClean="0"/>
              <a:t>Mono Q and Mono S are strong ion exchangers based on </a:t>
            </a:r>
            <a:r>
              <a:rPr lang="en-US" dirty="0" err="1" smtClean="0"/>
              <a:t>MonoBeads</a:t>
            </a:r>
            <a:r>
              <a:rPr lang="en-US" dirty="0" smtClean="0"/>
              <a:t>, </a:t>
            </a:r>
            <a:r>
              <a:rPr lang="en-US" dirty="0" err="1" smtClean="0"/>
              <a:t>monodisperse</a:t>
            </a:r>
            <a:r>
              <a:rPr lang="en-US" dirty="0" smtClean="0"/>
              <a:t> </a:t>
            </a:r>
            <a:r>
              <a:rPr lang="fr-FR" dirty="0" smtClean="0"/>
              <a:t>10 </a:t>
            </a:r>
            <a:r>
              <a:rPr lang="fr-FR" dirty="0" err="1" smtClean="0"/>
              <a:t>μm</a:t>
            </a:r>
            <a:r>
              <a:rPr lang="fr-FR" dirty="0" smtClean="0"/>
              <a:t> </a:t>
            </a:r>
            <a:r>
              <a:rPr lang="fr-FR" dirty="0" err="1" smtClean="0"/>
              <a:t>hydrophilic</a:t>
            </a:r>
            <a:r>
              <a:rPr lang="fr-FR" dirty="0" smtClean="0"/>
              <a:t> </a:t>
            </a:r>
            <a:r>
              <a:rPr lang="fr-FR" dirty="0" err="1" smtClean="0"/>
              <a:t>polymer</a:t>
            </a:r>
            <a:r>
              <a:rPr lang="fr-FR" dirty="0" smtClean="0"/>
              <a:t> </a:t>
            </a:r>
            <a:r>
              <a:rPr lang="fr-FR" dirty="0" err="1" smtClean="0"/>
              <a:t>particles</a:t>
            </a:r>
            <a:r>
              <a:rPr lang="fr-FR" dirty="0" smtClean="0"/>
              <a:t>.</a:t>
            </a:r>
          </a:p>
          <a:p>
            <a:endParaRPr lang="fr-FR" dirty="0" smtClean="0"/>
          </a:p>
          <a:p>
            <a:r>
              <a:rPr lang="en-US" dirty="0" smtClean="0"/>
              <a:t>high performance</a:t>
            </a:r>
          </a:p>
          <a:p>
            <a:endParaRPr lang="en-US" dirty="0" smtClean="0"/>
          </a:p>
          <a:p>
            <a:r>
              <a:rPr lang="en-US" dirty="0" smtClean="0"/>
              <a:t>are best suite for analytical and small scale preparative applications.</a:t>
            </a:r>
            <a:endParaRPr lang="en-US" dirty="0"/>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Product Guide</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71744"/>
            <a:ext cx="8229600" cy="3554419"/>
          </a:xfrm>
        </p:spPr>
        <p:txBody>
          <a:bodyPr/>
          <a:lstStyle/>
          <a:p>
            <a:r>
              <a:rPr lang="en-US" b="1" dirty="0"/>
              <a:t>Principles and Methods</a:t>
            </a:r>
            <a:endParaRPr lang="en-US" dirty="0"/>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Ion Exchange</a:t>
            </a:r>
            <a:br>
              <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Chromatography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MiniBeads</a:t>
            </a:r>
            <a:r>
              <a:rPr lang="en-US" dirty="0" smtClean="0"/>
              <a:t>, a non-porous matrix of </a:t>
            </a:r>
            <a:r>
              <a:rPr lang="en-US" dirty="0" err="1" smtClean="0"/>
              <a:t>monodisperse</a:t>
            </a:r>
            <a:r>
              <a:rPr lang="en-US" dirty="0" smtClean="0"/>
              <a:t>, is the base for two strong ion exchangers, Mini Q and Mini S.</a:t>
            </a:r>
          </a:p>
          <a:p>
            <a:endParaRPr lang="en-US" dirty="0" smtClean="0"/>
          </a:p>
          <a:p>
            <a:r>
              <a:rPr lang="en-US" dirty="0" smtClean="0"/>
              <a:t>columns can also be used in FPLC and HPLC systems.</a:t>
            </a:r>
            <a:endParaRPr lang="en-US" dirty="0"/>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MiniBeads</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SOURCE 15Q, SOURCE 15S, SOURCE 30Q and SOURCE 30S are strong ion exchangers based on the same type of rigid polymer matrix as </a:t>
            </a:r>
            <a:r>
              <a:rPr lang="en-US" dirty="0" err="1" smtClean="0"/>
              <a:t>MonoBeads</a:t>
            </a:r>
            <a:r>
              <a:rPr lang="en-US" dirty="0" smtClean="0"/>
              <a:t>, polystyrene/ </a:t>
            </a:r>
            <a:r>
              <a:rPr lang="en-US" dirty="0" err="1" smtClean="0"/>
              <a:t>divinyl</a:t>
            </a:r>
            <a:r>
              <a:rPr lang="en-US" dirty="0" smtClean="0"/>
              <a:t> benzene beads.</a:t>
            </a:r>
          </a:p>
          <a:p>
            <a:endParaRPr lang="en-US" dirty="0" smtClean="0"/>
          </a:p>
          <a:p>
            <a:r>
              <a:rPr lang="en-US" dirty="0" smtClean="0"/>
              <a:t>are designed for high performance applications at both research and industrial scales.</a:t>
            </a:r>
            <a:endParaRPr lang="en-US" dirty="0"/>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SOURCE</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high capacity</a:t>
            </a:r>
          </a:p>
          <a:p>
            <a:endParaRPr lang="en-US" dirty="0" smtClean="0"/>
          </a:p>
          <a:p>
            <a:r>
              <a:rPr lang="en-US" dirty="0" smtClean="0"/>
              <a:t>high flow rates</a:t>
            </a:r>
          </a:p>
          <a:p>
            <a:endParaRPr lang="en-US" dirty="0" smtClean="0"/>
          </a:p>
          <a:p>
            <a:r>
              <a:rPr lang="en-US" dirty="0" smtClean="0"/>
              <a:t>a minimum of back-pressure</a:t>
            </a:r>
          </a:p>
          <a:p>
            <a:endParaRPr lang="en-US" dirty="0" smtClean="0"/>
          </a:p>
          <a:p>
            <a:r>
              <a:rPr lang="en-US" dirty="0" smtClean="0"/>
              <a:t>thus allowing short cycle times, high productivity and </a:t>
            </a:r>
            <a:r>
              <a:rPr lang="en-US" dirty="0" err="1" smtClean="0"/>
              <a:t>scaleability</a:t>
            </a:r>
            <a:r>
              <a:rPr lang="en-US" dirty="0" smtClean="0"/>
              <a:t>.</a:t>
            </a:r>
            <a:endParaRPr lang="en-US" dirty="0"/>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SOURCE</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Q and SP </a:t>
            </a:r>
            <a:r>
              <a:rPr lang="en-US" dirty="0" err="1" smtClean="0"/>
              <a:t>Sepharose</a:t>
            </a:r>
            <a:r>
              <a:rPr lang="en-US" dirty="0" smtClean="0"/>
              <a:t> High Performance are strong ion exchangers based on a 34</a:t>
            </a:r>
          </a:p>
          <a:p>
            <a:r>
              <a:rPr lang="en-US" dirty="0" err="1" smtClean="0"/>
              <a:t>μm</a:t>
            </a:r>
            <a:r>
              <a:rPr lang="en-US" dirty="0" smtClean="0"/>
              <a:t> highly cross-linked </a:t>
            </a:r>
            <a:r>
              <a:rPr lang="en-US" dirty="0" err="1" smtClean="0"/>
              <a:t>agarose</a:t>
            </a:r>
            <a:r>
              <a:rPr lang="en-US" dirty="0" smtClean="0"/>
              <a:t> matrix</a:t>
            </a:r>
          </a:p>
          <a:p>
            <a:endParaRPr lang="en-US" dirty="0" smtClean="0"/>
          </a:p>
          <a:p>
            <a:r>
              <a:rPr lang="en-US" dirty="0" smtClean="0"/>
              <a:t>providing high physical and chemical stability.</a:t>
            </a:r>
          </a:p>
          <a:p>
            <a:r>
              <a:rPr lang="en-US" dirty="0" smtClean="0"/>
              <a:t>These media are ideal for intermediate and final purification.</a:t>
            </a:r>
          </a:p>
          <a:p>
            <a:r>
              <a:rPr lang="en-US" dirty="0" smtClean="0"/>
              <a:t>They should be used when resolution is the main objective.</a:t>
            </a:r>
            <a:endParaRPr lang="en-US" dirty="0"/>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Sepharose</a:t>
            </a: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High Performance ion exchangers</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Sepharose</a:t>
            </a:r>
            <a:r>
              <a:rPr lang="en-US" dirty="0" smtClean="0"/>
              <a:t> Fast Flow ion exchangers are based on 90 </a:t>
            </a:r>
            <a:r>
              <a:rPr lang="en-US" dirty="0" err="1" smtClean="0"/>
              <a:t>μm</a:t>
            </a:r>
            <a:r>
              <a:rPr lang="en-US" dirty="0" smtClean="0"/>
              <a:t> highly cross-linked 6%</a:t>
            </a:r>
          </a:p>
          <a:p>
            <a:r>
              <a:rPr lang="en-US" dirty="0" err="1" smtClean="0"/>
              <a:t>agarose</a:t>
            </a:r>
            <a:r>
              <a:rPr lang="en-US" dirty="0" smtClean="0"/>
              <a:t> beads of high chemical and physical stability.</a:t>
            </a:r>
          </a:p>
          <a:p>
            <a:r>
              <a:rPr lang="en-US" dirty="0" smtClean="0"/>
              <a:t>The exceptional flow characteristics make these ion exchangers the first choice for</a:t>
            </a:r>
          </a:p>
          <a:p>
            <a:r>
              <a:rPr lang="en-US" dirty="0" smtClean="0"/>
              <a:t>separating crude mixtures early in a purification scheme.</a:t>
            </a:r>
          </a:p>
          <a:p>
            <a:endParaRPr lang="en-US" dirty="0" smtClean="0"/>
          </a:p>
          <a:p>
            <a:r>
              <a:rPr lang="en-US" dirty="0" smtClean="0"/>
              <a:t>with high demands on productivity</a:t>
            </a:r>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Sepharose</a:t>
            </a: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Fast Flow ion exchangers</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1612"/>
            <a:ext cx="8229600" cy="4435679"/>
          </a:xfrm>
        </p:spPr>
        <p:txBody>
          <a:bodyPr>
            <a:normAutofit lnSpcReduction="10000"/>
          </a:bodyPr>
          <a:lstStyle/>
          <a:p>
            <a:r>
              <a:rPr lang="en-US" dirty="0" smtClean="0"/>
              <a:t>Q and SP </a:t>
            </a:r>
            <a:r>
              <a:rPr lang="en-US" dirty="0" err="1" smtClean="0"/>
              <a:t>Sepharose</a:t>
            </a:r>
            <a:r>
              <a:rPr lang="en-US" dirty="0" smtClean="0"/>
              <a:t> Big Beads are strong ion exchangers designed for industrial </a:t>
            </a:r>
          </a:p>
          <a:p>
            <a:pPr>
              <a:buNone/>
            </a:pPr>
            <a:r>
              <a:rPr lang="en-US" dirty="0" smtClean="0"/>
              <a:t>applications.</a:t>
            </a:r>
          </a:p>
          <a:p>
            <a:pPr>
              <a:buNone/>
            </a:pPr>
            <a:endParaRPr lang="en-US" dirty="0" smtClean="0"/>
          </a:p>
          <a:p>
            <a:r>
              <a:rPr lang="en-US" dirty="0" smtClean="0"/>
              <a:t>highly cross-linked 6% </a:t>
            </a:r>
            <a:r>
              <a:rPr lang="en-US" dirty="0" err="1" smtClean="0"/>
              <a:t>agarose</a:t>
            </a:r>
            <a:r>
              <a:rPr lang="en-US" dirty="0" smtClean="0"/>
              <a:t> beads.</a:t>
            </a:r>
          </a:p>
          <a:p>
            <a:endParaRPr lang="en-US" dirty="0" smtClean="0"/>
          </a:p>
          <a:p>
            <a:r>
              <a:rPr lang="en-US" dirty="0" err="1" smtClean="0"/>
              <a:t>Sepharose</a:t>
            </a:r>
            <a:r>
              <a:rPr lang="en-US" dirty="0" smtClean="0"/>
              <a:t> Big Beads is therefore the choice at the beginning of a purification scheme,</a:t>
            </a:r>
          </a:p>
          <a:p>
            <a:endParaRPr lang="en-US" dirty="0" smtClean="0"/>
          </a:p>
          <a:p>
            <a:r>
              <a:rPr lang="en-US" dirty="0" smtClean="0"/>
              <a:t>when large volumes are handled</a:t>
            </a:r>
            <a:endParaRPr lang="en-US" dirty="0"/>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Sepharose</a:t>
            </a: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Big Beads ion exchangers</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are based on a modified </a:t>
            </a:r>
            <a:r>
              <a:rPr lang="en-US" dirty="0" err="1" smtClean="0"/>
              <a:t>Sepharose</a:t>
            </a:r>
            <a:r>
              <a:rPr lang="en-US" dirty="0" smtClean="0"/>
              <a:t> matrix, </a:t>
            </a:r>
            <a:r>
              <a:rPr lang="en-US" dirty="0" err="1" smtClean="0"/>
              <a:t>crosslinked</a:t>
            </a:r>
            <a:r>
              <a:rPr lang="en-US" dirty="0" smtClean="0"/>
              <a:t> 6% </a:t>
            </a:r>
            <a:r>
              <a:rPr lang="en-US" dirty="0" err="1" smtClean="0"/>
              <a:t>agarose</a:t>
            </a:r>
            <a:r>
              <a:rPr lang="en-US" dirty="0" smtClean="0"/>
              <a:t>.</a:t>
            </a:r>
          </a:p>
          <a:p>
            <a:endParaRPr lang="en-US" dirty="0" smtClean="0"/>
          </a:p>
          <a:p>
            <a:r>
              <a:rPr lang="en-US" dirty="0" smtClean="0"/>
              <a:t>The highly cross-linked nature</a:t>
            </a:r>
          </a:p>
          <a:p>
            <a:endParaRPr lang="en-US" dirty="0" smtClean="0"/>
          </a:p>
          <a:p>
            <a:r>
              <a:rPr lang="en-US" dirty="0" smtClean="0"/>
              <a:t>the binding capacity of STREAMLINE</a:t>
            </a:r>
          </a:p>
          <a:p>
            <a:r>
              <a:rPr lang="en-US" dirty="0" smtClean="0"/>
              <a:t>adsorbents are dependent on each different molecule’s size and </a:t>
            </a:r>
            <a:r>
              <a:rPr lang="en-US" dirty="0" err="1" smtClean="0"/>
              <a:t>pI</a:t>
            </a:r>
            <a:r>
              <a:rPr lang="en-US" dirty="0" smtClean="0"/>
              <a:t>, the flow rate</a:t>
            </a:r>
          </a:p>
          <a:p>
            <a:r>
              <a:rPr lang="en-US" dirty="0" smtClean="0"/>
              <a:t>etc. </a:t>
            </a:r>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STREAMLINE SP and</a:t>
            </a:r>
            <a:b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STREAMLINE DEAE</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Choice of ion exchanger</a:t>
            </a:r>
          </a:p>
          <a:p>
            <a:endParaRPr lang="en-US" b="1" dirty="0" smtClean="0"/>
          </a:p>
          <a:p>
            <a:r>
              <a:rPr lang="en-US" dirty="0" smtClean="0"/>
              <a:t>The choice of matrix and ionic substituent depends on:</a:t>
            </a:r>
          </a:p>
          <a:p>
            <a:endParaRPr lang="en-US" dirty="0" smtClean="0"/>
          </a:p>
          <a:p>
            <a:r>
              <a:rPr lang="en-US" dirty="0" smtClean="0"/>
              <a:t>1. The specific requirements of the application</a:t>
            </a:r>
          </a:p>
          <a:p>
            <a:r>
              <a:rPr lang="en-US" dirty="0" smtClean="0"/>
              <a:t>2. The molecular size of the sample components</a:t>
            </a:r>
          </a:p>
          <a:p>
            <a:r>
              <a:rPr lang="en-US" dirty="0" smtClean="0"/>
              <a:t>3. The </a:t>
            </a:r>
            <a:r>
              <a:rPr lang="en-US" dirty="0" err="1" smtClean="0"/>
              <a:t>isoelectric</a:t>
            </a:r>
            <a:r>
              <a:rPr lang="en-US" dirty="0" smtClean="0"/>
              <a:t> points of the sample components</a:t>
            </a:r>
            <a:endParaRPr lang="en-US" dirty="0"/>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Experimental design</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Column separation, batch separation or expanded bed adsorption</a:t>
            </a:r>
          </a:p>
          <a:p>
            <a:r>
              <a:rPr lang="en-US" dirty="0" smtClean="0"/>
              <a:t>If the separation is to be carried out using a batch separation technique rather</a:t>
            </a:r>
          </a:p>
          <a:p>
            <a:r>
              <a:rPr lang="en-US" dirty="0" smtClean="0"/>
              <a:t>than column chromatography, the flow and packing characteristics of the matrix</a:t>
            </a:r>
          </a:p>
          <a:p>
            <a:r>
              <a:rPr lang="en-US" dirty="0" smtClean="0"/>
              <a:t>are of minor importance.</a:t>
            </a:r>
          </a:p>
          <a:p>
            <a:r>
              <a:rPr lang="en-US" dirty="0" smtClean="0"/>
              <a:t> </a:t>
            </a:r>
          </a:p>
          <a:p>
            <a:r>
              <a:rPr lang="en-US" dirty="0" smtClean="0"/>
              <a:t>The economy and high capacity of </a:t>
            </a:r>
            <a:r>
              <a:rPr lang="en-US" dirty="0" err="1" smtClean="0"/>
              <a:t>Sephadex</a:t>
            </a:r>
            <a:r>
              <a:rPr lang="en-US" dirty="0" smtClean="0"/>
              <a:t> based ion exchangers make them a natural choice.</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Specific requirements of the application</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amount of sample to be processed is an important parameter when choosing</a:t>
            </a:r>
          </a:p>
          <a:p>
            <a:r>
              <a:rPr lang="en-US" dirty="0" smtClean="0"/>
              <a:t>an ion exchange medium. For laboratory scale separations, any of the </a:t>
            </a:r>
            <a:r>
              <a:rPr lang="en-US" dirty="0" err="1" smtClean="0"/>
              <a:t>Amersham</a:t>
            </a:r>
            <a:endParaRPr lang="en-US" dirty="0" smtClean="0"/>
          </a:p>
          <a:p>
            <a:r>
              <a:rPr lang="en-US" dirty="0" smtClean="0"/>
              <a:t>Biosciences range of ion exchangers can be used.</a:t>
            </a:r>
            <a:endParaRPr lang="en-US" dirty="0"/>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scale of the separation</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28802"/>
            <a:ext cx="8229600" cy="4197361"/>
          </a:xfrm>
        </p:spPr>
        <p:txBody>
          <a:bodyPr/>
          <a:lstStyle/>
          <a:p>
            <a:r>
              <a:rPr lang="en-US" dirty="0"/>
              <a:t>Separation in ion exchange chromatography depends upon the reversible adsorption</a:t>
            </a:r>
          </a:p>
          <a:p>
            <a:r>
              <a:rPr lang="en-US" dirty="0"/>
              <a:t>of charged solute molecules to immobilized ion exchange groups of </a:t>
            </a:r>
            <a:r>
              <a:rPr lang="en-US" dirty="0" smtClean="0"/>
              <a:t>opposite charge</a:t>
            </a:r>
            <a:r>
              <a:rPr lang="en-US" dirty="0"/>
              <a:t>. </a:t>
            </a:r>
            <a:endParaRPr lang="en-US" dirty="0" smtClean="0"/>
          </a:p>
          <a:p>
            <a:endParaRPr lang="en-US" dirty="0" smtClean="0"/>
          </a:p>
          <a:p>
            <a:r>
              <a:rPr lang="en-US" dirty="0" smtClean="0"/>
              <a:t>Most </a:t>
            </a:r>
            <a:r>
              <a:rPr lang="en-US" dirty="0"/>
              <a:t>ion exchange experiments are performed in five main stages. These</a:t>
            </a:r>
          </a:p>
          <a:p>
            <a:r>
              <a:rPr lang="en-US" dirty="0"/>
              <a:t>steps are illustrated schematically below.</a:t>
            </a:r>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theory of ion exchange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When choosing an ion exchanger it is important to decide the degree of resolution</a:t>
            </a:r>
          </a:p>
          <a:p>
            <a:r>
              <a:rPr lang="en-US" dirty="0" smtClean="0"/>
              <a:t>required from the separation.</a:t>
            </a:r>
          </a:p>
          <a:p>
            <a:endParaRPr lang="en-US" dirty="0" smtClean="0"/>
          </a:p>
          <a:p>
            <a:r>
              <a:rPr lang="en-US" dirty="0" smtClean="0"/>
              <a:t>Resolution in ion exchange chromatography depends upon the selectivity and efficiency</a:t>
            </a:r>
          </a:p>
          <a:p>
            <a:r>
              <a:rPr lang="en-US" dirty="0" smtClean="0"/>
              <a:t>of the media. Maximum selectivity is often obtained by choosing one of the</a:t>
            </a:r>
          </a:p>
          <a:p>
            <a:r>
              <a:rPr lang="en-US" dirty="0" smtClean="0"/>
              <a:t>gels carrying the strong exchanger groups Q or S/SP, since strong ion exchangers</a:t>
            </a:r>
          </a:p>
          <a:p>
            <a:r>
              <a:rPr lang="en-US" dirty="0" smtClean="0"/>
              <a:t>can be used at any pH tolerated by the sample molecules.</a:t>
            </a:r>
            <a:endParaRPr lang="en-US" dirty="0"/>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required resolution</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Maximum efficiency is obtained by choosing a gel based on a small particle size</a:t>
            </a:r>
          </a:p>
          <a:p>
            <a:r>
              <a:rPr lang="en-US" dirty="0" smtClean="0"/>
              <a:t>matrix. The media in order of their particle sizes and potential efficiencies are</a:t>
            </a:r>
          </a:p>
          <a:p>
            <a:r>
              <a:rPr lang="en-US" dirty="0" err="1" smtClean="0"/>
              <a:t>MiniBeads</a:t>
            </a:r>
            <a:r>
              <a:rPr lang="en-US" dirty="0" smtClean="0"/>
              <a:t> (3 </a:t>
            </a:r>
            <a:r>
              <a:rPr lang="el-GR" dirty="0" smtClean="0"/>
              <a:t>μ</a:t>
            </a:r>
            <a:r>
              <a:rPr lang="en-US" dirty="0" smtClean="0"/>
              <a:t>m) &gt; </a:t>
            </a:r>
            <a:r>
              <a:rPr lang="en-US" dirty="0" err="1" smtClean="0"/>
              <a:t>MonoBeads</a:t>
            </a:r>
            <a:r>
              <a:rPr lang="en-US" dirty="0" smtClean="0"/>
              <a:t> (10 </a:t>
            </a:r>
            <a:r>
              <a:rPr lang="el-GR" dirty="0" smtClean="0"/>
              <a:t>μ</a:t>
            </a:r>
            <a:r>
              <a:rPr lang="en-US" dirty="0" smtClean="0"/>
              <a:t>m) &gt; SOURCE 15 (15 </a:t>
            </a:r>
            <a:r>
              <a:rPr lang="el-GR" dirty="0" smtClean="0"/>
              <a:t>μ</a:t>
            </a:r>
            <a:r>
              <a:rPr lang="en-US" dirty="0" smtClean="0"/>
              <a:t>m) &gt; SOURCE 30</a:t>
            </a:r>
          </a:p>
          <a:p>
            <a:r>
              <a:rPr lang="en-US" dirty="0" smtClean="0"/>
              <a:t>(30 </a:t>
            </a:r>
            <a:r>
              <a:rPr lang="en-US" dirty="0" err="1" smtClean="0"/>
              <a:t>μm</a:t>
            </a:r>
            <a:r>
              <a:rPr lang="en-US" dirty="0" smtClean="0"/>
              <a:t>)&gt; </a:t>
            </a:r>
            <a:r>
              <a:rPr lang="en-US" dirty="0" err="1" smtClean="0"/>
              <a:t>Sepharose</a:t>
            </a:r>
            <a:r>
              <a:rPr lang="en-US" dirty="0" smtClean="0"/>
              <a:t> High Performance (34 </a:t>
            </a:r>
            <a:r>
              <a:rPr lang="en-US" dirty="0" err="1" smtClean="0"/>
              <a:t>μm</a:t>
            </a:r>
            <a:r>
              <a:rPr lang="en-US" dirty="0" smtClean="0"/>
              <a:t>) &gt; </a:t>
            </a:r>
            <a:r>
              <a:rPr lang="en-US" dirty="0" err="1" smtClean="0"/>
              <a:t>Sepharose</a:t>
            </a:r>
            <a:r>
              <a:rPr lang="en-US" dirty="0" smtClean="0"/>
              <a:t> Fast Flow/ </a:t>
            </a:r>
            <a:r>
              <a:rPr lang="en-US" dirty="0" err="1" smtClean="0"/>
              <a:t>Sepharose</a:t>
            </a:r>
            <a:endParaRPr lang="en-US" dirty="0" smtClean="0"/>
          </a:p>
          <a:p>
            <a:r>
              <a:rPr lang="en-US" dirty="0" smtClean="0"/>
              <a:t>CL-6B/ </a:t>
            </a:r>
            <a:r>
              <a:rPr lang="en-US" dirty="0" err="1" smtClean="0"/>
              <a:t>Sephacel</a:t>
            </a:r>
            <a:r>
              <a:rPr lang="en-US" dirty="0" smtClean="0"/>
              <a:t> (90 </a:t>
            </a:r>
            <a:r>
              <a:rPr lang="el-GR" dirty="0" smtClean="0"/>
              <a:t>μ</a:t>
            </a:r>
            <a:r>
              <a:rPr lang="en-US" dirty="0" smtClean="0"/>
              <a:t>m) &gt; </a:t>
            </a:r>
            <a:r>
              <a:rPr lang="en-US" dirty="0" err="1" smtClean="0"/>
              <a:t>Sephadex</a:t>
            </a:r>
            <a:r>
              <a:rPr lang="en-US" dirty="0" smtClean="0"/>
              <a:t> (40-125 </a:t>
            </a:r>
            <a:r>
              <a:rPr lang="el-GR" dirty="0" smtClean="0"/>
              <a:t>μ</a:t>
            </a:r>
            <a:r>
              <a:rPr lang="en-US" dirty="0" smtClean="0"/>
              <a:t>m in dry form) &gt; STREAMLINE</a:t>
            </a:r>
          </a:p>
          <a:p>
            <a:r>
              <a:rPr lang="en-US" dirty="0" smtClean="0"/>
              <a:t>adsorbents/</a:t>
            </a:r>
            <a:r>
              <a:rPr lang="en-US" dirty="0" err="1" smtClean="0"/>
              <a:t>Sepharose</a:t>
            </a:r>
            <a:r>
              <a:rPr lang="en-US" dirty="0" smtClean="0"/>
              <a:t> Big Beads (200 </a:t>
            </a:r>
            <a:r>
              <a:rPr lang="en-US" dirty="0" err="1" smtClean="0"/>
              <a:t>μm</a:t>
            </a:r>
            <a:r>
              <a:rPr lang="en-US" dirty="0" smtClean="0"/>
              <a:t>).</a:t>
            </a:r>
            <a:endParaRPr lang="en-US" dirty="0"/>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required resolution</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Column or batch procedures in which the ion exchanger is used once and thrown</a:t>
            </a:r>
          </a:p>
          <a:p>
            <a:r>
              <a:rPr lang="en-US" dirty="0" smtClean="0"/>
              <a:t>away, as well as applications requiring large amounts of gel, may make economy a</a:t>
            </a:r>
          </a:p>
          <a:p>
            <a:r>
              <a:rPr lang="en-US" dirty="0" smtClean="0"/>
              <a:t>major consideration. </a:t>
            </a:r>
            <a:r>
              <a:rPr lang="en-US" dirty="0" err="1" smtClean="0"/>
              <a:t>Sephadex</a:t>
            </a:r>
            <a:r>
              <a:rPr lang="en-US" dirty="0" smtClean="0"/>
              <a:t> A-50 and C-50 ion exchangers are the least expensive</a:t>
            </a:r>
          </a:p>
          <a:p>
            <a:r>
              <a:rPr lang="en-US" dirty="0" smtClean="0"/>
              <a:t>in terms of bed volume,</a:t>
            </a:r>
            <a:endParaRPr lang="en-US" dirty="0"/>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Economy</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accessibility of the sample components to the charged groups will determine</a:t>
            </a:r>
          </a:p>
          <a:p>
            <a:r>
              <a:rPr lang="en-US" dirty="0" smtClean="0"/>
              <a:t>the available capacity of the ion exchanger for those particular substances. </a:t>
            </a:r>
            <a:endParaRPr lang="en-US" dirty="0" smtClean="0"/>
          </a:p>
          <a:p>
            <a:endParaRPr lang="en-US" dirty="0" smtClean="0"/>
          </a:p>
          <a:p>
            <a:r>
              <a:rPr lang="en-US" dirty="0" smtClean="0"/>
              <a:t>All of the </a:t>
            </a:r>
            <a:r>
              <a:rPr lang="en-US" dirty="0" smtClean="0"/>
              <a:t>ion exchange media supplied by </a:t>
            </a:r>
            <a:r>
              <a:rPr lang="en-US" dirty="0" err="1" smtClean="0"/>
              <a:t>Amersham</a:t>
            </a:r>
            <a:r>
              <a:rPr lang="en-US" dirty="0" smtClean="0"/>
              <a:t> Biosciences, with the exception of</a:t>
            </a:r>
          </a:p>
          <a:p>
            <a:r>
              <a:rPr lang="en-US" dirty="0" err="1" smtClean="0"/>
              <a:t>Sephadex</a:t>
            </a:r>
            <a:r>
              <a:rPr lang="en-US" dirty="0" smtClean="0"/>
              <a:t> based media, have exclusion limits for globular proteins in excess </a:t>
            </a:r>
            <a:r>
              <a:rPr lang="en-US" dirty="0" smtClean="0"/>
              <a:t>of 1 </a:t>
            </a:r>
            <a:r>
              <a:rPr lang="en-US" dirty="0" smtClean="0"/>
              <a:t>x 106.</a:t>
            </a:r>
            <a:endParaRPr lang="en-US" dirty="0"/>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molecular size of the sample components</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Substances are bound to ion exchangers when they carry a net charge opposite to</a:t>
            </a:r>
          </a:p>
          <a:p>
            <a:r>
              <a:rPr lang="en-US" dirty="0" smtClean="0"/>
              <a:t>that of the ion exchanger. This binding is electrostatic and reversible.</a:t>
            </a:r>
          </a:p>
          <a:p>
            <a:endParaRPr lang="en-US" dirty="0" smtClean="0"/>
          </a:p>
          <a:p>
            <a:r>
              <a:rPr lang="en-US" dirty="0" smtClean="0"/>
              <a:t>In the case of substances which carry only one type of charged group the choice of</a:t>
            </a:r>
          </a:p>
          <a:p>
            <a:r>
              <a:rPr lang="en-US" dirty="0" smtClean="0"/>
              <a:t>ion exchanger is clear-cut. Substances which carry both positively and negatively</a:t>
            </a:r>
          </a:p>
          <a:p>
            <a:r>
              <a:rPr lang="en-US" dirty="0" smtClean="0"/>
              <a:t>charged groups, however, are termed </a:t>
            </a:r>
            <a:r>
              <a:rPr lang="en-US" dirty="0" err="1" smtClean="0"/>
              <a:t>amphoteric</a:t>
            </a:r>
            <a:r>
              <a:rPr lang="en-US" dirty="0" smtClean="0"/>
              <a:t> and the net charge which they</a:t>
            </a:r>
          </a:p>
          <a:p>
            <a:r>
              <a:rPr lang="en-US" dirty="0" smtClean="0"/>
              <a:t>carry depends on pH</a:t>
            </a:r>
            <a:endParaRPr lang="en-US" dirty="0"/>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Choice of exchanger group</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Consequently at a certain pH value an </a:t>
            </a:r>
            <a:r>
              <a:rPr lang="en-US" dirty="0" err="1" smtClean="0"/>
              <a:t>amphoteric</a:t>
            </a:r>
            <a:r>
              <a:rPr lang="en-US" dirty="0" smtClean="0"/>
              <a:t> substance will have zero net charge. This value is termed the </a:t>
            </a:r>
            <a:r>
              <a:rPr lang="en-US" dirty="0" err="1" smtClean="0"/>
              <a:t>isoelectric</a:t>
            </a:r>
            <a:r>
              <a:rPr lang="en-US" dirty="0" smtClean="0"/>
              <a:t> point (</a:t>
            </a:r>
            <a:r>
              <a:rPr lang="en-US" dirty="0" err="1" smtClean="0"/>
              <a:t>pI</a:t>
            </a:r>
            <a:r>
              <a:rPr lang="en-US" dirty="0" smtClean="0"/>
              <a:t>) and at this point substances will bind to neither anion or </a:t>
            </a:r>
            <a:r>
              <a:rPr lang="en-US" dirty="0" err="1" smtClean="0"/>
              <a:t>cation</a:t>
            </a:r>
            <a:r>
              <a:rPr lang="en-US" dirty="0" smtClean="0"/>
              <a:t> exchangers. </a:t>
            </a:r>
          </a:p>
          <a:p>
            <a:endParaRPr lang="en-US" dirty="0" smtClean="0"/>
          </a:p>
          <a:p>
            <a:r>
              <a:rPr lang="en-US" dirty="0" smtClean="0"/>
              <a:t>The pH ranges in which the protein is bound to anion or </a:t>
            </a:r>
            <a:r>
              <a:rPr lang="en-US" dirty="0" err="1" smtClean="0"/>
              <a:t>cation</a:t>
            </a:r>
            <a:r>
              <a:rPr lang="en-US" dirty="0" smtClean="0"/>
              <a:t> exchangers and an</a:t>
            </a:r>
          </a:p>
          <a:p>
            <a:r>
              <a:rPr lang="en-US" dirty="0" smtClean="0"/>
              <a:t>arbitrary range of stability are shown in Figure 37.</a:t>
            </a:r>
            <a:endParaRPr lang="en-US" dirty="0"/>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Choice of exchanger group</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0" y="142852"/>
            <a:ext cx="9144000" cy="58642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The pH of the buffer thus determines the charge on </a:t>
            </a:r>
            <a:r>
              <a:rPr lang="en-US" dirty="0" err="1" smtClean="0"/>
              <a:t>amphoteric</a:t>
            </a:r>
            <a:r>
              <a:rPr lang="en-US" dirty="0" smtClean="0"/>
              <a:t> molecules during</a:t>
            </a:r>
          </a:p>
          <a:p>
            <a:r>
              <a:rPr lang="en-US" dirty="0" smtClean="0"/>
              <a:t>the experiment. In principle therefore, one could use either an anion or a </a:t>
            </a:r>
            <a:r>
              <a:rPr lang="en-US" dirty="0" err="1" smtClean="0"/>
              <a:t>cation</a:t>
            </a:r>
            <a:endParaRPr lang="en-US" dirty="0" smtClean="0"/>
          </a:p>
          <a:p>
            <a:r>
              <a:rPr lang="en-US" dirty="0" smtClean="0"/>
              <a:t>exchanger to bind </a:t>
            </a:r>
            <a:r>
              <a:rPr lang="en-US" dirty="0" err="1" smtClean="0"/>
              <a:t>amphoteric</a:t>
            </a:r>
            <a:r>
              <a:rPr lang="en-US" dirty="0" smtClean="0"/>
              <a:t> samples by selecting the appropriate </a:t>
            </a:r>
            <a:r>
              <a:rPr lang="en-US" dirty="0" err="1" smtClean="0"/>
              <a:t>pH.</a:t>
            </a:r>
            <a:endParaRPr lang="en-US" dirty="0" smtClean="0"/>
          </a:p>
          <a:p>
            <a:endParaRPr lang="en-US" dirty="0" smtClean="0"/>
          </a:p>
          <a:p>
            <a:r>
              <a:rPr lang="en-US" dirty="0" smtClean="0"/>
              <a:t> In practice however, the choice is based on which exchanger type and pH give the best separation of the molecules of interest, within the constraints of their pH stability.</a:t>
            </a:r>
            <a:endParaRPr lang="en-US" dirty="0"/>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Choice of exchanger group</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 If the sample components are most stable below their </a:t>
            </a:r>
            <a:r>
              <a:rPr lang="en-US" dirty="0" err="1" smtClean="0"/>
              <a:t>pI’s</a:t>
            </a:r>
            <a:r>
              <a:rPr lang="en-US" dirty="0" smtClean="0"/>
              <a:t>, a </a:t>
            </a:r>
            <a:r>
              <a:rPr lang="en-US" dirty="0" err="1" smtClean="0"/>
              <a:t>cation</a:t>
            </a:r>
            <a:r>
              <a:rPr lang="en-US" dirty="0" smtClean="0"/>
              <a:t> exchanger</a:t>
            </a:r>
          </a:p>
          <a:p>
            <a:r>
              <a:rPr lang="en-US" dirty="0" smtClean="0"/>
              <a:t>should be used.</a:t>
            </a:r>
          </a:p>
          <a:p>
            <a:endParaRPr lang="en-US" dirty="0" smtClean="0"/>
          </a:p>
          <a:p>
            <a:r>
              <a:rPr lang="en-US" dirty="0" smtClean="0"/>
              <a:t>2. If they are most stable above their </a:t>
            </a:r>
            <a:r>
              <a:rPr lang="en-US" dirty="0" err="1" smtClean="0"/>
              <a:t>pI’s</a:t>
            </a:r>
            <a:r>
              <a:rPr lang="en-US" dirty="0" smtClean="0"/>
              <a:t>, an anion exchanger should be used.</a:t>
            </a:r>
          </a:p>
          <a:p>
            <a:endParaRPr lang="en-US" dirty="0" smtClean="0"/>
          </a:p>
          <a:p>
            <a:r>
              <a:rPr lang="en-US" dirty="0" smtClean="0"/>
              <a:t>3. If stability is high over a wide pH range on both sides of </a:t>
            </a:r>
            <a:r>
              <a:rPr lang="en-US" dirty="0" err="1" smtClean="0"/>
              <a:t>pI</a:t>
            </a:r>
            <a:r>
              <a:rPr lang="en-US" dirty="0" smtClean="0"/>
              <a:t>, either type of ion</a:t>
            </a:r>
          </a:p>
          <a:p>
            <a:r>
              <a:rPr lang="en-US" dirty="0" smtClean="0"/>
              <a:t>exchanger can be used.</a:t>
            </a:r>
            <a:endParaRPr lang="en-US" dirty="0"/>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 summary:</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isoelectric</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point</a:t>
            </a:r>
          </a:p>
          <a:p>
            <a:r>
              <a:rPr lang="en-US" dirty="0" smtClean="0"/>
              <a:t>The starting buffer pH is chosen so that substances to be bound to the exchanger</a:t>
            </a:r>
          </a:p>
          <a:p>
            <a:r>
              <a:rPr lang="en-US" dirty="0" smtClean="0"/>
              <a:t>are charged. The starting pH should be at least 1 pH unit above the </a:t>
            </a:r>
            <a:r>
              <a:rPr lang="en-US" dirty="0" err="1" smtClean="0"/>
              <a:t>isoelectric</a:t>
            </a:r>
            <a:r>
              <a:rPr lang="en-US" dirty="0" smtClean="0"/>
              <a:t> point for anion exchangers or at least 1 pH unit below the </a:t>
            </a:r>
            <a:r>
              <a:rPr lang="en-US" dirty="0" err="1" smtClean="0"/>
              <a:t>isoelectric</a:t>
            </a:r>
            <a:r>
              <a:rPr lang="en-US" dirty="0" smtClean="0"/>
              <a:t> point for </a:t>
            </a:r>
            <a:r>
              <a:rPr lang="en-US" dirty="0" err="1" smtClean="0"/>
              <a:t>cation</a:t>
            </a:r>
            <a:r>
              <a:rPr lang="en-US" dirty="0" smtClean="0"/>
              <a:t> exchangers to facilitate adequate binding.</a:t>
            </a:r>
          </a:p>
          <a:p>
            <a:endParaRPr lang="en-US" dirty="0" smtClean="0"/>
          </a:p>
          <a:p>
            <a:r>
              <a:rPr lang="en-US" dirty="0" smtClean="0"/>
              <a:t> Substances begin to dissociate from ion exchangers about 0.5 pH units from their </a:t>
            </a:r>
            <a:r>
              <a:rPr lang="en-US" dirty="0" err="1" smtClean="0"/>
              <a:t>isoelectric</a:t>
            </a:r>
            <a:r>
              <a:rPr lang="en-US" dirty="0" smtClean="0"/>
              <a:t> points at ionic strength 0.1 M (15).</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Determination of starting conditions</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57430"/>
            <a:ext cx="8229600" cy="3768733"/>
          </a:xfrm>
        </p:spPr>
        <p:txBody>
          <a:bodyPr/>
          <a:lstStyle/>
          <a:p>
            <a:r>
              <a:rPr lang="en-US" dirty="0"/>
              <a:t>The first stage is equilibration in which the ion exchanger is brought to a starting</a:t>
            </a:r>
          </a:p>
          <a:p>
            <a:r>
              <a:rPr lang="en-US" dirty="0"/>
              <a:t>state, in terms of pH and ionic strength, which allows the binding of the desired</a:t>
            </a:r>
          </a:p>
          <a:p>
            <a:r>
              <a:rPr lang="en-US" dirty="0"/>
              <a:t>solute molecules.</a:t>
            </a:r>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theory of ion exchange</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1. Set up a series of 10 test-tubes (15 ml).</a:t>
            </a:r>
          </a:p>
          <a:p>
            <a:endParaRPr lang="en-US" dirty="0" smtClean="0"/>
          </a:p>
          <a:p>
            <a:r>
              <a:rPr lang="en-US" dirty="0" smtClean="0"/>
              <a:t>2. Add 0.1 g </a:t>
            </a:r>
            <a:r>
              <a:rPr lang="en-US" dirty="0" err="1" smtClean="0"/>
              <a:t>Sephadex</a:t>
            </a:r>
            <a:r>
              <a:rPr lang="en-US" dirty="0" smtClean="0"/>
              <a:t> ion exchanger or 1.5 ml </a:t>
            </a:r>
            <a:r>
              <a:rPr lang="en-US" dirty="0" err="1" smtClean="0"/>
              <a:t>Sepharose</a:t>
            </a:r>
            <a:r>
              <a:rPr lang="en-US" dirty="0" smtClean="0"/>
              <a:t> or </a:t>
            </a:r>
            <a:r>
              <a:rPr lang="en-US" dirty="0" err="1" smtClean="0"/>
              <a:t>Sephacel</a:t>
            </a:r>
            <a:r>
              <a:rPr lang="en-US" dirty="0" smtClean="0"/>
              <a:t> ion exchanger to each tube.</a:t>
            </a:r>
          </a:p>
          <a:p>
            <a:endParaRPr lang="en-US" dirty="0" smtClean="0"/>
          </a:p>
          <a:p>
            <a:r>
              <a:rPr lang="en-US" dirty="0" smtClean="0"/>
              <a:t>3. Equilibrate the gel in each tube to a different pH by washing 10 times with 10 ml of 0.5 M buffer (see page 78 for choice of buffers for ion exchange). Use a range of pH 5-9 for anion and pH 4-8 for </a:t>
            </a:r>
            <a:r>
              <a:rPr lang="en-US" dirty="0" err="1" smtClean="0"/>
              <a:t>cation</a:t>
            </a:r>
            <a:r>
              <a:rPr lang="en-US" dirty="0" smtClean="0"/>
              <a:t> exchangers, with 0.5 pH unit</a:t>
            </a:r>
          </a:p>
          <a:p>
            <a:r>
              <a:rPr lang="en-US" dirty="0" smtClean="0"/>
              <a:t>intervals between tubes.</a:t>
            </a:r>
            <a:endParaRPr lang="en-US" dirty="0"/>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Test-tube method for selecting starting pH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4. Equilibrate the gel in each tube at a lower ionic strength (0.05 M for </a:t>
            </a:r>
            <a:r>
              <a:rPr lang="en-US" dirty="0" err="1" smtClean="0"/>
              <a:t>Sephadex</a:t>
            </a:r>
            <a:r>
              <a:rPr lang="en-US" dirty="0" smtClean="0"/>
              <a:t> or 0.01 M for </a:t>
            </a:r>
            <a:r>
              <a:rPr lang="en-US" dirty="0" err="1" smtClean="0"/>
              <a:t>Sepharose</a:t>
            </a:r>
            <a:r>
              <a:rPr lang="en-US" dirty="0" smtClean="0"/>
              <a:t> and </a:t>
            </a:r>
            <a:r>
              <a:rPr lang="en-US" dirty="0" err="1" smtClean="0"/>
              <a:t>Sephacel</a:t>
            </a:r>
            <a:r>
              <a:rPr lang="en-US" dirty="0" smtClean="0"/>
              <a:t> ion exchangers) by washing 5 times with 10 ml of buffer of the same pH but lower ionic strength.</a:t>
            </a:r>
          </a:p>
          <a:p>
            <a:endParaRPr lang="en-US" dirty="0" smtClean="0"/>
          </a:p>
          <a:p>
            <a:r>
              <a:rPr lang="en-US" dirty="0" smtClean="0"/>
              <a:t>5. Add a known constant amount of sample to each tube.</a:t>
            </a:r>
          </a:p>
          <a:p>
            <a:endParaRPr lang="en-US" dirty="0" smtClean="0"/>
          </a:p>
          <a:p>
            <a:r>
              <a:rPr lang="en-US" dirty="0" smtClean="0"/>
              <a:t>6. Mix the contents of the tubes for 5-10 minutes.</a:t>
            </a:r>
          </a:p>
          <a:p>
            <a:endParaRPr lang="en-US" dirty="0" smtClean="0"/>
          </a:p>
          <a:p>
            <a:r>
              <a:rPr lang="en-US" dirty="0" smtClean="0"/>
              <a:t>7. Allow the gel to settle.</a:t>
            </a:r>
          </a:p>
          <a:p>
            <a:endParaRPr lang="en-US" dirty="0" smtClean="0"/>
          </a:p>
          <a:p>
            <a:r>
              <a:rPr lang="en-US" dirty="0" smtClean="0"/>
              <a:t>8. Assay the supernatant for the substance of interest. The results may appear </a:t>
            </a:r>
            <a:r>
              <a:rPr lang="en-US" dirty="0" smtClean="0"/>
              <a:t>as </a:t>
            </a:r>
          </a:p>
          <a:p>
            <a:pPr>
              <a:buNone/>
            </a:pPr>
            <a:r>
              <a:rPr lang="en-US" dirty="0" smtClean="0"/>
              <a:t>shown in Figure 38 (a).</a:t>
            </a:r>
            <a:endParaRPr lang="en-US" dirty="0"/>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Test-tube method for selecting starting pH</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457200" y="214291"/>
            <a:ext cx="8229600" cy="5671204"/>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Electrophoretic</a:t>
            </a: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titration curves (ETC)</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074" name="Picture 2"/>
          <p:cNvPicPr>
            <a:picLocks noGrp="1" noChangeAspect="1" noChangeArrowheads="1"/>
          </p:cNvPicPr>
          <p:nvPr>
            <p:ph idx="1"/>
          </p:nvPr>
        </p:nvPicPr>
        <p:blipFill>
          <a:blip r:embed="rId2"/>
          <a:srcRect/>
          <a:stretch>
            <a:fillRect/>
          </a:stretch>
        </p:blipFill>
        <p:spPr bwMode="auto">
          <a:xfrm>
            <a:off x="285720" y="1481138"/>
            <a:ext cx="8643997" cy="45259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Maximum resolution can be expected at a pH where there is maximum separation</a:t>
            </a:r>
          </a:p>
          <a:p>
            <a:r>
              <a:rPr lang="en-US" dirty="0" smtClean="0"/>
              <a:t>between the titration curves for individual solutes, using the ion exchanger type</a:t>
            </a:r>
          </a:p>
          <a:p>
            <a:r>
              <a:rPr lang="en-US" dirty="0" smtClean="0"/>
              <a:t>indicated by the charge of the molecules at that particular </a:t>
            </a:r>
            <a:r>
              <a:rPr lang="en-US" dirty="0" err="1" smtClean="0"/>
              <a:t>pH.</a:t>
            </a:r>
            <a:r>
              <a:rPr lang="en-US" dirty="0" smtClean="0"/>
              <a:t> At this pH the difference</a:t>
            </a:r>
          </a:p>
          <a:p>
            <a:r>
              <a:rPr lang="en-US" dirty="0" smtClean="0"/>
              <a:t>in </a:t>
            </a:r>
            <a:r>
              <a:rPr lang="en-US" dirty="0" err="1" smtClean="0"/>
              <a:t>electrophoretic</a:t>
            </a:r>
            <a:r>
              <a:rPr lang="en-US" dirty="0" smtClean="0"/>
              <a:t> </a:t>
            </a:r>
            <a:r>
              <a:rPr lang="en-US" dirty="0" err="1" smtClean="0"/>
              <a:t>mobilities</a:t>
            </a:r>
            <a:r>
              <a:rPr lang="en-US" dirty="0" smtClean="0"/>
              <a:t> and hence net charges between the species is</a:t>
            </a:r>
          </a:p>
          <a:p>
            <a:r>
              <a:rPr lang="en-US" dirty="0" smtClean="0"/>
              <a:t>greatest. This principle is illustrated in Figure 41. The protein’s stability at the indicated</a:t>
            </a:r>
          </a:p>
          <a:p>
            <a:r>
              <a:rPr lang="en-US" dirty="0" smtClean="0"/>
              <a:t>pH must be taken into consideration before applying these conditions to the</a:t>
            </a:r>
          </a:p>
          <a:p>
            <a:r>
              <a:rPr lang="en-US" dirty="0" smtClean="0"/>
              <a:t>separation.</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Column selection based on </a:t>
            </a:r>
            <a:r>
              <a:rPr lang="en-US" sz="28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electrophoretic</a:t>
            </a:r>
            <a:r>
              <a:rPr lang="en-US" sz="2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2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2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titration curve analysis.</a:t>
            </a:r>
            <a:endParaRPr lang="fa-IR"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maximum separation is observed at a pH where the sample molecules are positively</a:t>
            </a:r>
          </a:p>
          <a:p>
            <a:r>
              <a:rPr lang="en-US" dirty="0" smtClean="0"/>
              <a:t>charged, i.e. below their </a:t>
            </a:r>
            <a:r>
              <a:rPr lang="en-US" dirty="0" err="1" smtClean="0"/>
              <a:t>isoelectric</a:t>
            </a:r>
            <a:r>
              <a:rPr lang="en-US" dirty="0" smtClean="0"/>
              <a:t> points, maximum resolution will be obtained</a:t>
            </a:r>
          </a:p>
          <a:p>
            <a:r>
              <a:rPr lang="en-US" dirty="0" smtClean="0"/>
              <a:t>using a </a:t>
            </a:r>
            <a:r>
              <a:rPr lang="en-US" dirty="0" err="1" smtClean="0"/>
              <a:t>cation</a:t>
            </a:r>
            <a:r>
              <a:rPr lang="en-US" dirty="0" smtClean="0"/>
              <a:t> exchanger such as Mono S, SOURCE S or SP </a:t>
            </a:r>
            <a:r>
              <a:rPr lang="en-US" dirty="0" err="1" smtClean="0"/>
              <a:t>Sepharose</a:t>
            </a:r>
            <a:r>
              <a:rPr lang="en-US" dirty="0" smtClean="0"/>
              <a:t> Fast</a:t>
            </a:r>
          </a:p>
          <a:p>
            <a:r>
              <a:rPr lang="en-US" dirty="0" smtClean="0"/>
              <a:t>Flow.</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Column selection based on </a:t>
            </a:r>
            <a:r>
              <a:rPr lang="en-US" sz="28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electrophoretic</a:t>
            </a:r>
            <a:r>
              <a:rPr lang="en-US" sz="2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2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2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titration curve analysis.</a:t>
            </a:r>
            <a:endParaRPr lang="fa-IR"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the largest difference in </a:t>
            </a:r>
            <a:r>
              <a:rPr lang="en-US" dirty="0" err="1" smtClean="0"/>
              <a:t>electrophoretic</a:t>
            </a:r>
            <a:r>
              <a:rPr lang="en-US" dirty="0" smtClean="0"/>
              <a:t> mobility is found at a pH where the</a:t>
            </a:r>
          </a:p>
          <a:p>
            <a:r>
              <a:rPr lang="en-US" dirty="0" smtClean="0"/>
              <a:t>components of interest are negatively charged, i.e. above their </a:t>
            </a:r>
            <a:r>
              <a:rPr lang="en-US" dirty="0" err="1" smtClean="0"/>
              <a:t>isoelectric</a:t>
            </a:r>
            <a:r>
              <a:rPr lang="en-US" dirty="0" smtClean="0"/>
              <a:t> points,</a:t>
            </a:r>
          </a:p>
          <a:p>
            <a:r>
              <a:rPr lang="en-US" dirty="0" smtClean="0"/>
              <a:t>an anion exchanger such as Mono Q, SOURCE Q or Q </a:t>
            </a:r>
            <a:r>
              <a:rPr lang="en-US" dirty="0" err="1" smtClean="0"/>
              <a:t>Sepharose</a:t>
            </a:r>
            <a:r>
              <a:rPr lang="en-US" dirty="0" smtClean="0"/>
              <a:t> Fast Flow</a:t>
            </a:r>
          </a:p>
          <a:p>
            <a:r>
              <a:rPr lang="en-US" dirty="0" smtClean="0"/>
              <a:t>should be chosen.</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Column selection based on </a:t>
            </a:r>
            <a:r>
              <a:rPr lang="en-US" sz="28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electrophoretic</a:t>
            </a:r>
            <a:r>
              <a:rPr lang="en-US" sz="2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2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2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titration curve analysis.</a:t>
            </a:r>
            <a:endParaRPr lang="fa-IR"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27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Column selection based on </a:t>
            </a:r>
            <a:r>
              <a:rPr lang="en-US" sz="27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electrophoretic</a:t>
            </a:r>
            <a:r>
              <a:rPr lang="en-US" sz="27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sz="27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27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titration curve analysis</a:t>
            </a: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099" name="Picture 3"/>
          <p:cNvPicPr>
            <a:picLocks noGrp="1" noChangeAspect="1" noChangeArrowheads="1"/>
          </p:cNvPicPr>
          <p:nvPr>
            <p:ph idx="1"/>
          </p:nvPr>
        </p:nvPicPr>
        <p:blipFill>
          <a:blip r:embed="rId2"/>
          <a:srcRect/>
          <a:stretch>
            <a:fillRect/>
          </a:stretch>
        </p:blipFill>
        <p:spPr bwMode="auto">
          <a:xfrm>
            <a:off x="2071670" y="1481138"/>
            <a:ext cx="5072098" cy="45259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Having selected a suitable starting pH to use on a </a:t>
            </a:r>
            <a:r>
              <a:rPr lang="en-US" dirty="0" err="1" smtClean="0"/>
              <a:t>cation</a:t>
            </a:r>
            <a:r>
              <a:rPr lang="en-US" dirty="0" smtClean="0"/>
              <a:t> or anion exchanger, it is necessary to choose between a strong and weak ion exchange group. In those cases where maximum resolution occurs at an extreme of pH and the molecules of interest are stable at that pH, the choice is clearly to use a strong exchanger.</a:t>
            </a:r>
          </a:p>
          <a:p>
            <a:endParaRPr lang="en-US" dirty="0" smtClean="0"/>
          </a:p>
          <a:p>
            <a:r>
              <a:rPr lang="en-US" dirty="0" smtClean="0"/>
              <a:t> The majority of proteins however, have </a:t>
            </a:r>
            <a:r>
              <a:rPr lang="en-US" dirty="0" err="1" smtClean="0"/>
              <a:t>isoelectric</a:t>
            </a:r>
            <a:r>
              <a:rPr lang="en-US" dirty="0" smtClean="0"/>
              <a:t> points which lie within the range 5.5 to 7.5 and can thus be separated on both strong and weak ion exchangers.</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Choice between strong and weak ion exchangers</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As with the choice of ion exchanger, there are a number of variables which have to</a:t>
            </a:r>
          </a:p>
          <a:p>
            <a:r>
              <a:rPr lang="en-US" dirty="0" smtClean="0"/>
              <a:t>be considered. These include:</a:t>
            </a:r>
          </a:p>
          <a:p>
            <a:endParaRPr lang="en-US" dirty="0" smtClean="0"/>
          </a:p>
          <a:p>
            <a:r>
              <a:rPr lang="en-US" dirty="0" smtClean="0"/>
              <a:t>1. The choice of buffer pH and ionic strength.</a:t>
            </a:r>
          </a:p>
          <a:p>
            <a:endParaRPr lang="en-US" dirty="0" smtClean="0"/>
          </a:p>
          <a:p>
            <a:r>
              <a:rPr lang="en-US" dirty="0" smtClean="0"/>
              <a:t>2. The choice of buffering substance.</a:t>
            </a:r>
          </a:p>
          <a:p>
            <a:endParaRPr lang="en-US" dirty="0" smtClean="0"/>
          </a:p>
          <a:p>
            <a:r>
              <a:rPr lang="en-US" dirty="0" smtClean="0"/>
              <a:t>3. The price of the buffer if it is to be used in production process.</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Choice of buffer</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28868"/>
            <a:ext cx="8229600" cy="3697295"/>
          </a:xfrm>
        </p:spPr>
        <p:txBody>
          <a:bodyPr/>
          <a:lstStyle/>
          <a:p>
            <a:r>
              <a:rPr lang="en-US" dirty="0"/>
              <a:t>The second stage is sample application and adsorption, in which solute molecules</a:t>
            </a:r>
          </a:p>
          <a:p>
            <a:r>
              <a:rPr lang="en-US" dirty="0"/>
              <a:t>carrying the appropriate charge displace counter-ions and bind reversibly to the</a:t>
            </a:r>
          </a:p>
          <a:p>
            <a:r>
              <a:rPr lang="en-US" dirty="0"/>
              <a:t>gel.</a:t>
            </a:r>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theory of ion exchange</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The highest ionic strength which permits binding of the selected substances and</a:t>
            </a:r>
          </a:p>
          <a:p>
            <a:r>
              <a:rPr lang="en-US" dirty="0" smtClean="0"/>
              <a:t>the lowest ionic strength that causes their elution should normally be used as the</a:t>
            </a:r>
          </a:p>
          <a:p>
            <a:r>
              <a:rPr lang="en-US" dirty="0" smtClean="0"/>
              <a:t>starting and final ionic strengths in subsequent column experiments (i.e. the starting</a:t>
            </a:r>
          </a:p>
          <a:p>
            <a:r>
              <a:rPr lang="en-US" dirty="0" smtClean="0"/>
              <a:t>and limiting buffers for gradient elution). A third and higher ionic strength</a:t>
            </a:r>
          </a:p>
          <a:p>
            <a:r>
              <a:rPr lang="en-US" dirty="0" smtClean="0"/>
              <a:t>buffer is frequently employed as a wash step before column regeneration and</a:t>
            </a:r>
          </a:p>
          <a:p>
            <a:r>
              <a:rPr lang="en-US" dirty="0" smtClean="0"/>
              <a:t>re-use.</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Choice of buffer pH and ionic strength</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the buffering ions carry a charge opposite to that of the functional groups of the</a:t>
            </a:r>
          </a:p>
          <a:p>
            <a:r>
              <a:rPr lang="en-US" dirty="0" smtClean="0"/>
              <a:t>ion exchanger they will take part in the ion exchange process and cause local disturbances in </a:t>
            </a:r>
            <a:r>
              <a:rPr lang="en-US" dirty="0" err="1" smtClean="0"/>
              <a:t>pH.</a:t>
            </a:r>
            <a:r>
              <a:rPr lang="en-US" dirty="0" smtClean="0"/>
              <a:t> It is preferable, therefore, to use buffering ions with the same</a:t>
            </a:r>
          </a:p>
          <a:p>
            <a:r>
              <a:rPr lang="en-US" dirty="0" smtClean="0"/>
              <a:t>charge sign as the substituent groups on the ion exchanger.</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Choice of buffer substance</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1800" dirty="0" smtClean="0"/>
              <a:t>1. Set up a series of tubes with ion exchanger as detailed on page 69.</a:t>
            </a:r>
          </a:p>
          <a:p>
            <a:r>
              <a:rPr lang="en-US" sz="1800" dirty="0" smtClean="0"/>
              <a:t>2. Equilibrate the gel in each tube with 0.5 M buffer at the selected</a:t>
            </a:r>
          </a:p>
          <a:p>
            <a:r>
              <a:rPr lang="en-US" sz="1800" dirty="0" smtClean="0"/>
              <a:t>starting pH (10 x 10 ml washes).</a:t>
            </a:r>
          </a:p>
          <a:p>
            <a:endParaRPr lang="en-US" sz="1800" dirty="0" smtClean="0"/>
          </a:p>
          <a:p>
            <a:r>
              <a:rPr lang="en-US" sz="1800" dirty="0" smtClean="0"/>
              <a:t>3. Equilibrate the gel in each tube to a different ionic strength, at constant pH, using a range from 0.05 M to 0.5 M </a:t>
            </a:r>
            <a:r>
              <a:rPr lang="en-US" sz="1800" dirty="0" err="1" smtClean="0"/>
              <a:t>NaCl</a:t>
            </a:r>
            <a:r>
              <a:rPr lang="en-US" sz="1800" dirty="0" smtClean="0"/>
              <a:t> for </a:t>
            </a:r>
            <a:r>
              <a:rPr lang="en-US" sz="1800" dirty="0" err="1" smtClean="0"/>
              <a:t>Sephadex</a:t>
            </a:r>
            <a:r>
              <a:rPr lang="en-US" sz="1800" dirty="0" smtClean="0"/>
              <a:t> ion exchangers and from 0.01 M to 0.3 M </a:t>
            </a:r>
            <a:r>
              <a:rPr lang="en-US" sz="1800" dirty="0" err="1" smtClean="0"/>
              <a:t>NaCl</a:t>
            </a:r>
            <a:r>
              <a:rPr lang="en-US" sz="1800" dirty="0" smtClean="0"/>
              <a:t> for </a:t>
            </a:r>
            <a:r>
              <a:rPr lang="en-US" sz="1800" dirty="0" err="1" smtClean="0"/>
              <a:t>Sephacel</a:t>
            </a:r>
            <a:r>
              <a:rPr lang="en-US" sz="1800" dirty="0" smtClean="0"/>
              <a:t> and</a:t>
            </a:r>
          </a:p>
          <a:p>
            <a:r>
              <a:rPr lang="en-US" sz="1800" dirty="0" err="1" smtClean="0"/>
              <a:t>Sepharose</a:t>
            </a:r>
            <a:r>
              <a:rPr lang="en-US" sz="1800" dirty="0" smtClean="0"/>
              <a:t> ion exchangers. This will require 5 x 10 ml washes. Intervals of 0.05 M </a:t>
            </a:r>
            <a:r>
              <a:rPr lang="en-US" sz="1800" dirty="0" err="1" smtClean="0"/>
              <a:t>NaCl</a:t>
            </a:r>
            <a:r>
              <a:rPr lang="en-US" sz="1800" dirty="0" smtClean="0"/>
              <a:t> are sufficient.</a:t>
            </a:r>
          </a:p>
          <a:p>
            <a:endParaRPr lang="en-US" sz="1800" dirty="0" smtClean="0"/>
          </a:p>
          <a:p>
            <a:r>
              <a:rPr lang="en-US" sz="1800" dirty="0" smtClean="0"/>
              <a:t>4. Add sample, mix and assay the supernatant to determine the maximum ionic strength which permits binding of the substance of interest and the minimum ionic strength required for complete desorption.</a:t>
            </a:r>
            <a:endParaRPr lang="fa-IR" sz="1800"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Test-tube method for selecting starting ionic strengths</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Good results in column chromatography are not solely dependent on the correct</a:t>
            </a:r>
          </a:p>
          <a:p>
            <a:r>
              <a:rPr lang="en-US" dirty="0" smtClean="0"/>
              <a:t>choice of gel media. The design of the column and good packing technique are also</a:t>
            </a:r>
          </a:p>
          <a:p>
            <a:r>
              <a:rPr lang="en-US" dirty="0" smtClean="0"/>
              <a:t>important in </a:t>
            </a:r>
            <a:r>
              <a:rPr lang="en-US" dirty="0" err="1" smtClean="0"/>
              <a:t>realising</a:t>
            </a:r>
            <a:r>
              <a:rPr lang="en-US" dirty="0" smtClean="0"/>
              <a:t> the full separation potential of any gel.</a:t>
            </a: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Choice of column</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material used in the construction of the column should be chosen to prevent</a:t>
            </a:r>
          </a:p>
          <a:p>
            <a:r>
              <a:rPr lang="en-US" dirty="0" smtClean="0"/>
              <a:t>destruction of labile biological substances and minimize non-specific binding to</a:t>
            </a:r>
          </a:p>
          <a:p>
            <a:r>
              <a:rPr lang="en-US" dirty="0" smtClean="0"/>
              <a:t>exposed surfaces. The bed support should be designed so it is easily exchangeable</a:t>
            </a:r>
          </a:p>
          <a:p>
            <a:r>
              <a:rPr lang="en-US" dirty="0" smtClean="0"/>
              <a:t>to restore column performance whenever contamination and/or blockage in the</a:t>
            </a:r>
          </a:p>
          <a:p>
            <a:r>
              <a:rPr lang="en-US" dirty="0" smtClean="0"/>
              <a:t>column occurs.</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Column design</a:t>
            </a:r>
            <a:r>
              <a:rPr lang="fa-IR"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fa-IR"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 for most adsorptive, high selectivity techniques, ion exchange chromatography</a:t>
            </a:r>
          </a:p>
          <a:p>
            <a:r>
              <a:rPr lang="en-US" dirty="0" smtClean="0"/>
              <a:t>is normally carried out in short columns.</a:t>
            </a:r>
          </a:p>
          <a:p>
            <a:endParaRPr lang="en-US" dirty="0" smtClean="0"/>
          </a:p>
          <a:p>
            <a:r>
              <a:rPr lang="en-US" dirty="0" smtClean="0"/>
              <a:t> A typical ion exchange column is packed</a:t>
            </a:r>
          </a:p>
          <a:p>
            <a:r>
              <a:rPr lang="en-US" dirty="0" smtClean="0"/>
              <a:t>to a bed height of 5-15 cm. Once the separation parameters have been determined,</a:t>
            </a:r>
          </a:p>
          <a:p>
            <a:r>
              <a:rPr lang="en-US" dirty="0" smtClean="0"/>
              <a:t>scale-up is easily achieved by increasing the column diameter.</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Column dimensions</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amount of ion exchanger required for a given experiment depends on the</a:t>
            </a:r>
          </a:p>
          <a:p>
            <a:r>
              <a:rPr lang="en-US" dirty="0" smtClean="0"/>
              <a:t>amount of sample to be </a:t>
            </a:r>
            <a:r>
              <a:rPr lang="en-US" dirty="0" err="1" smtClean="0"/>
              <a:t>chromatographed</a:t>
            </a:r>
            <a:r>
              <a:rPr lang="en-US" dirty="0" smtClean="0"/>
              <a:t> and on the available or dynamic capacity</a:t>
            </a:r>
          </a:p>
          <a:p>
            <a:r>
              <a:rPr lang="en-US" dirty="0" smtClean="0"/>
              <a:t>of the ion exchanger for the sample substances. For the best resolution in ion</a:t>
            </a:r>
          </a:p>
          <a:p>
            <a:r>
              <a:rPr lang="en-US" dirty="0" smtClean="0"/>
              <a:t>exchange chromatography, it is not usually advisable to use more than 10-20% of</a:t>
            </a:r>
          </a:p>
          <a:p>
            <a:r>
              <a:rPr lang="en-US" dirty="0" smtClean="0"/>
              <a:t>this capacity, although this value can be exceeded if resolution is adequate.</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Quantity of ion exchanger</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Having chosen the appropriate ion exchanger and starting buffer it is essential</a:t>
            </a:r>
          </a:p>
          <a:p>
            <a:r>
              <a:rPr lang="en-US" dirty="0" smtClean="0"/>
              <a:t>that the exchanger is brought to equilibrium with start buffer before sample application.</a:t>
            </a:r>
          </a:p>
          <a:p>
            <a:r>
              <a:rPr lang="en-US" dirty="0" smtClean="0"/>
              <a:t>Preparation of </a:t>
            </a:r>
            <a:r>
              <a:rPr lang="en-US" dirty="0" err="1" smtClean="0"/>
              <a:t>Sephadex</a:t>
            </a:r>
            <a:r>
              <a:rPr lang="en-US" dirty="0" smtClean="0"/>
              <a:t> ion exchangers, which are supplied as powders,</a:t>
            </a:r>
          </a:p>
          <a:p>
            <a:r>
              <a:rPr lang="en-US" dirty="0" smtClean="0"/>
              <a:t>differs somewhat from the other ion exchangers available from </a:t>
            </a:r>
            <a:r>
              <a:rPr lang="en-US" dirty="0" err="1" smtClean="0"/>
              <a:t>Amersham</a:t>
            </a:r>
            <a:endParaRPr lang="en-US" dirty="0" smtClean="0"/>
          </a:p>
          <a:p>
            <a:r>
              <a:rPr lang="en-US" dirty="0" smtClean="0"/>
              <a:t>Biosciences, which are supplied pre-swollen and/or pre-packed.</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Preparation of the ion exchanger</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SOURCE, </a:t>
            </a:r>
            <a:r>
              <a:rPr lang="en-US" dirty="0" err="1" smtClean="0"/>
              <a:t>Sepharose</a:t>
            </a:r>
            <a:r>
              <a:rPr lang="en-US" dirty="0" smtClean="0"/>
              <a:t> based, and DEAE </a:t>
            </a:r>
            <a:r>
              <a:rPr lang="en-US" dirty="0" err="1" smtClean="0"/>
              <a:t>Sephacel</a:t>
            </a:r>
            <a:r>
              <a:rPr lang="en-US" dirty="0" smtClean="0"/>
              <a:t> ion exchange media are supplied</a:t>
            </a:r>
          </a:p>
          <a:p>
            <a:r>
              <a:rPr lang="en-US" dirty="0" smtClean="0"/>
              <a:t>ready to use. To prepare the gel, the supernatant is decanted and replaced with</a:t>
            </a:r>
          </a:p>
          <a:p>
            <a:r>
              <a:rPr lang="en-US" dirty="0" smtClean="0"/>
              <a:t>starting buffer to a ratio of approximately 75% settled gel to 25% buffer.</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Pre-swollen ion exchangers</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 with any other chromatographic technique, packing is a very critical stage in an ion exchange experiment. </a:t>
            </a:r>
          </a:p>
          <a:p>
            <a:endParaRPr lang="en-US" dirty="0" smtClean="0"/>
          </a:p>
          <a:p>
            <a:r>
              <a:rPr lang="en-US" dirty="0" smtClean="0"/>
              <a:t>A poorly packed column gives rise to poor and uneven flow, zone broadening, and loss of resolution.</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Packing the column</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3050"/>
            <a:ext cx="8229600" cy="4483113"/>
          </a:xfrm>
        </p:spPr>
        <p:txBody>
          <a:bodyPr/>
          <a:lstStyle/>
          <a:p>
            <a:r>
              <a:rPr lang="en-US" dirty="0"/>
              <a:t>In the third stage, substances are removed from the column by changing to elution</a:t>
            </a:r>
          </a:p>
          <a:p>
            <a:r>
              <a:rPr lang="en-US" dirty="0"/>
              <a:t>conditions </a:t>
            </a:r>
            <a:r>
              <a:rPr lang="en-US" dirty="0" err="1"/>
              <a:t>unfavourable</a:t>
            </a:r>
            <a:r>
              <a:rPr lang="en-US" dirty="0"/>
              <a:t> for ionic bonding of the solute molecules.</a:t>
            </a:r>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theory of ion exchange</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bed should be inspected for irregularities or air bubbles using transmitted</a:t>
            </a:r>
          </a:p>
          <a:p>
            <a:r>
              <a:rPr lang="en-US" dirty="0" smtClean="0"/>
              <a:t>light from a lamp held behind the column. Be careful in the choice of any dye substances</a:t>
            </a:r>
          </a:p>
          <a:p>
            <a:r>
              <a:rPr lang="en-US" dirty="0" smtClean="0"/>
              <a:t>used for checking beds as many of them are strongly charged. For example,</a:t>
            </a:r>
          </a:p>
          <a:p>
            <a:r>
              <a:rPr lang="en-US" dirty="0" smtClean="0"/>
              <a:t>Blue </a:t>
            </a:r>
            <a:r>
              <a:rPr lang="en-US" dirty="0" err="1" smtClean="0"/>
              <a:t>Dextran</a:t>
            </a:r>
            <a:r>
              <a:rPr lang="en-US" dirty="0" smtClean="0"/>
              <a:t> 2000 binds strongly to anion exchangers.</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Checking the packing</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Run at least two bed volumes of buffer through the ion exchange bed to allow the</a:t>
            </a:r>
          </a:p>
          <a:p>
            <a:r>
              <a:rPr lang="en-US" dirty="0" smtClean="0"/>
              <a:t>system to reach equilibrium.</a:t>
            </a:r>
          </a:p>
          <a:p>
            <a:r>
              <a:rPr lang="en-US" dirty="0" smtClean="0"/>
              <a:t> </a:t>
            </a:r>
          </a:p>
          <a:p>
            <a:r>
              <a:rPr lang="en-US" dirty="0" smtClean="0"/>
              <a:t>Counter-ion concentration, conductivity, and pH of the </a:t>
            </a:r>
            <a:r>
              <a:rPr lang="en-US" dirty="0" err="1" smtClean="0"/>
              <a:t>eluent</a:t>
            </a:r>
            <a:r>
              <a:rPr lang="en-US" dirty="0" smtClean="0"/>
              <a:t> should be checked against the ingoing solution. It is often sufficient just</a:t>
            </a:r>
          </a:p>
          <a:p>
            <a:r>
              <a:rPr lang="en-US" dirty="0" smtClean="0"/>
              <a:t>to measure the pH of the effluent.</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Equilibrating the bed</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Sample concentration</a:t>
            </a:r>
          </a:p>
          <a:p>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n-US" dirty="0" smtClean="0"/>
              <a:t>The amount of sample which can be applied to a column depends on the dynamic</a:t>
            </a:r>
          </a:p>
          <a:p>
            <a:r>
              <a:rPr lang="en-US" dirty="0" smtClean="0"/>
              <a:t>capacity of the ion exchanger and the degree of resolution required. For the best</a:t>
            </a:r>
          </a:p>
          <a:p>
            <a:r>
              <a:rPr lang="en-US" dirty="0" smtClean="0"/>
              <a:t>resolution it is not usually advisable to use more than 10-20% of this capacity.</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Sample preparation</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The ionic composition should be the same as that of the starting buffer. If it is not,</a:t>
            </a:r>
          </a:p>
          <a:p>
            <a:r>
              <a:rPr lang="en-US" dirty="0" smtClean="0"/>
              <a:t>it can be changed by gel filtration on </a:t>
            </a:r>
            <a:r>
              <a:rPr lang="en-US" dirty="0" err="1" smtClean="0"/>
              <a:t>Sephadex</a:t>
            </a:r>
            <a:r>
              <a:rPr lang="en-US" dirty="0" smtClean="0"/>
              <a:t> G-25</a:t>
            </a:r>
          </a:p>
          <a:p>
            <a:endParaRPr lang="en-US" dirty="0" smtClean="0"/>
          </a:p>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Sample volume</a:t>
            </a:r>
          </a:p>
          <a:p>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n-US" dirty="0" smtClean="0"/>
              <a:t>If the ion exchanger is to be developed with the starting buffer (isocratic elution), the sample volume is important and should be limited to between 1 and 5% of the</a:t>
            </a:r>
          </a:p>
          <a:p>
            <a:r>
              <a:rPr lang="en-US" dirty="0" smtClean="0"/>
              <a:t>bed volume.</a:t>
            </a:r>
          </a:p>
          <a:p>
            <a:r>
              <a:rPr lang="en-US" dirty="0" smtClean="0"/>
              <a:t> If however, the ion exchanger is to be developed with a gradient, starting conditions are normally chosen so that all important substances are adsorbed</a:t>
            </a:r>
          </a:p>
          <a:p>
            <a:r>
              <a:rPr lang="en-US" dirty="0" smtClean="0"/>
              <a:t>at the top of the bed.</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Sample composition</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The viscosity may limit the quantity of sample that can be applied to a column. A high sample viscosity causes instability of the zone and an irregular flow pattern.</a:t>
            </a:r>
          </a:p>
          <a:p>
            <a:endParaRPr lang="en-US" dirty="0" smtClean="0"/>
          </a:p>
          <a:p>
            <a:r>
              <a:rPr lang="en-US" dirty="0" smtClean="0"/>
              <a:t>If the sample is too viscous, due to high solute concentration, it can be diluted with start buffer. High viscosity due to nucleic acid contaminants can be alleviated by precipitation with a poly-cationic macromolecule such as    </a:t>
            </a:r>
            <a:r>
              <a:rPr lang="en-US" dirty="0" err="1" smtClean="0"/>
              <a:t>polyethyleneimine</a:t>
            </a:r>
            <a:r>
              <a:rPr lang="en-US" dirty="0" smtClean="0"/>
              <a:t> or </a:t>
            </a:r>
            <a:r>
              <a:rPr lang="en-US" dirty="0" err="1" smtClean="0"/>
              <a:t>protamine</a:t>
            </a:r>
            <a:r>
              <a:rPr lang="en-US" dirty="0" smtClean="0"/>
              <a:t> </a:t>
            </a:r>
            <a:r>
              <a:rPr lang="en-US" dirty="0" err="1" smtClean="0"/>
              <a:t>sulphate</a:t>
            </a:r>
            <a:r>
              <a:rPr lang="en-US" dirty="0" smtClean="0"/>
              <a:t>.</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Sample viscosity</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In all forms of chromatography, good resolution and long column life time depend</a:t>
            </a:r>
          </a:p>
          <a:p>
            <a:r>
              <a:rPr lang="en-US" dirty="0" smtClean="0"/>
              <a:t>on the sample being free from particulate matter. It is important that “dirty” samples</a:t>
            </a:r>
          </a:p>
          <a:p>
            <a:r>
              <a:rPr lang="en-US" dirty="0" smtClean="0"/>
              <a:t>are cleaned by filtration or centrifugation before being applied to the column.</a:t>
            </a:r>
          </a:p>
          <a:p>
            <a:r>
              <a:rPr lang="en-US" dirty="0" smtClean="0"/>
              <a:t>This requirement is particularly crucial when working with small particle matrices,</a:t>
            </a:r>
          </a:p>
          <a:p>
            <a:r>
              <a:rPr lang="en-US" dirty="0" smtClean="0"/>
              <a:t>such as </a:t>
            </a:r>
            <a:r>
              <a:rPr lang="en-US" dirty="0" err="1" smtClean="0"/>
              <a:t>MiniBeads</a:t>
            </a:r>
            <a:r>
              <a:rPr lang="en-US" dirty="0" smtClean="0"/>
              <a:t> (3μm), </a:t>
            </a:r>
            <a:r>
              <a:rPr lang="en-US" dirty="0" err="1" smtClean="0"/>
              <a:t>MonoBeads</a:t>
            </a:r>
            <a:r>
              <a:rPr lang="en-US" dirty="0" smtClean="0"/>
              <a:t> (10 </a:t>
            </a:r>
            <a:r>
              <a:rPr lang="en-US" dirty="0" err="1" smtClean="0"/>
              <a:t>μm</a:t>
            </a:r>
            <a:r>
              <a:rPr lang="en-US" dirty="0" smtClean="0"/>
              <a:t>), SOURCE (15 and 30 </a:t>
            </a:r>
            <a:r>
              <a:rPr lang="en-US" dirty="0" err="1" smtClean="0"/>
              <a:t>μm</a:t>
            </a:r>
            <a:r>
              <a:rPr lang="en-US" dirty="0" smtClean="0"/>
              <a:t>) and</a:t>
            </a:r>
          </a:p>
          <a:p>
            <a:r>
              <a:rPr lang="en-US" dirty="0" err="1" smtClean="0"/>
              <a:t>Sepharose</a:t>
            </a:r>
            <a:r>
              <a:rPr lang="en-US" dirty="0" smtClean="0"/>
              <a:t> High Performance (34</a:t>
            </a:r>
            <a:r>
              <a:rPr lang="el-GR" dirty="0" smtClean="0"/>
              <a:t>μ</a:t>
            </a:r>
            <a:r>
              <a:rPr lang="en-US" dirty="0" smtClean="0"/>
              <a:t>m).</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Sample preparation</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Sample application with an adaptor</a:t>
            </a:r>
          </a:p>
          <a:p>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n-US" dirty="0" smtClean="0"/>
              <a:t>This is the recommended method for all ion exchange media with the exception of</a:t>
            </a:r>
          </a:p>
          <a:p>
            <a:r>
              <a:rPr lang="en-US" dirty="0" err="1" smtClean="0"/>
              <a:t>Sephadex</a:t>
            </a:r>
            <a:r>
              <a:rPr lang="en-US" dirty="0" smtClean="0"/>
              <a:t> based media and is always the method used with pre-packed columns or</a:t>
            </a:r>
          </a:p>
          <a:p>
            <a:r>
              <a:rPr lang="en-US" dirty="0" smtClean="0"/>
              <a:t>when upward elution is employed. The sample may be applied to the column via</a:t>
            </a:r>
          </a:p>
          <a:p>
            <a:r>
              <a:rPr lang="en-US" dirty="0" smtClean="0"/>
              <a:t>the adaptor in one of the following ways.</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Sample application</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Sample loops </a:t>
            </a:r>
            <a:r>
              <a:rPr lang="en-US" dirty="0" smtClean="0"/>
              <a:t>are a convenient way of</a:t>
            </a:r>
          </a:p>
          <a:p>
            <a:r>
              <a:rPr lang="en-US" dirty="0" smtClean="0"/>
              <a:t>applying small samples in a reproducible</a:t>
            </a:r>
          </a:p>
          <a:p>
            <a:r>
              <a:rPr lang="en-US" dirty="0" smtClean="0"/>
              <a:t>manner without interrupting the liquid</a:t>
            </a:r>
          </a:p>
          <a:p>
            <a:r>
              <a:rPr lang="en-US" dirty="0" smtClean="0"/>
              <a:t>flow on the column. Sample loops can be</a:t>
            </a:r>
          </a:p>
          <a:p>
            <a:r>
              <a:rPr lang="en-US" dirty="0" smtClean="0"/>
              <a:t>used in conjunction with LV-4 or SRV-4</a:t>
            </a:r>
          </a:p>
          <a:p>
            <a:r>
              <a:rPr lang="en-US" dirty="0" smtClean="0"/>
              <a:t>valves (Fig. 45) or in conjunction with the</a:t>
            </a:r>
          </a:p>
          <a:p>
            <a:r>
              <a:rPr lang="en-US" dirty="0" smtClean="0"/>
              <a:t>manual valves V-7 and IV-7 or the motorized</a:t>
            </a:r>
          </a:p>
          <a:p>
            <a:r>
              <a:rPr lang="en-US" dirty="0" smtClean="0"/>
              <a:t>valves MV-7 and IMV-7 (Fig. 46).</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Sample application with an adaptor</a:t>
            </a: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If starting conditions are chosen such that only unwanted substances in the sample</a:t>
            </a:r>
          </a:p>
          <a:p>
            <a:r>
              <a:rPr lang="en-US" dirty="0" smtClean="0"/>
              <a:t>are adsorbed, then no change in elution conditions is required since the substance</a:t>
            </a:r>
          </a:p>
          <a:p>
            <a:r>
              <a:rPr lang="en-US" dirty="0" smtClean="0"/>
              <a:t>of interest passes straight through the column.</a:t>
            </a:r>
          </a:p>
          <a:p>
            <a:endParaRPr lang="en-US" dirty="0" smtClean="0"/>
          </a:p>
          <a:p>
            <a:r>
              <a:rPr lang="en-US" dirty="0" smtClean="0"/>
              <a:t>Normally, however, separation and elution are achieved by selectively decreasing</a:t>
            </a:r>
          </a:p>
          <a:p>
            <a:r>
              <a:rPr lang="en-US" dirty="0" smtClean="0"/>
              <a:t>the affinity of the solute molecules for the charged groups on the gel by continuously</a:t>
            </a:r>
          </a:p>
          <a:p>
            <a:r>
              <a:rPr lang="en-US" dirty="0" smtClean="0"/>
              <a:t>changing either buffer pH or ionic strength or possibly both. This procedure</a:t>
            </a:r>
          </a:p>
          <a:p>
            <a:r>
              <a:rPr lang="en-US" dirty="0" smtClean="0"/>
              <a:t>is termed gradient elution.</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Elution</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 shown, the net charge on a molecule depends on </a:t>
            </a:r>
            <a:r>
              <a:rPr lang="en-US" dirty="0" err="1" smtClean="0"/>
              <a:t>pH.</a:t>
            </a:r>
            <a:endParaRPr lang="en-US" dirty="0" smtClean="0"/>
          </a:p>
          <a:p>
            <a:r>
              <a:rPr lang="en-US" dirty="0" smtClean="0"/>
              <a:t>Thus altering the pH towards the </a:t>
            </a:r>
            <a:r>
              <a:rPr lang="en-US" dirty="0" err="1" smtClean="0"/>
              <a:t>isoelectric</a:t>
            </a:r>
            <a:r>
              <a:rPr lang="en-US" dirty="0" smtClean="0"/>
              <a:t> point of a substance causes it to lose</a:t>
            </a:r>
          </a:p>
          <a:p>
            <a:r>
              <a:rPr lang="en-US" dirty="0" smtClean="0"/>
              <a:t>its net charge, </a:t>
            </a:r>
            <a:r>
              <a:rPr lang="en-US" dirty="0" err="1" smtClean="0"/>
              <a:t>desorb</a:t>
            </a:r>
            <a:r>
              <a:rPr lang="en-US" dirty="0" smtClean="0"/>
              <a:t>, and elute from the ion exchanger. Figure 50 shows use of a</a:t>
            </a:r>
          </a:p>
          <a:p>
            <a:r>
              <a:rPr lang="en-US" dirty="0" smtClean="0"/>
              <a:t>decreasing pH gradient in separation of </a:t>
            </a:r>
            <a:r>
              <a:rPr lang="en-US" dirty="0" err="1" smtClean="0"/>
              <a:t>haemocyanin</a:t>
            </a:r>
            <a:r>
              <a:rPr lang="en-US" dirty="0" smtClean="0"/>
              <a:t> fractions (25).</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Change of pH</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fourth and fifth stages are the removal from the column of substances not eluted</a:t>
            </a:r>
          </a:p>
          <a:p>
            <a:r>
              <a:rPr lang="en-US" dirty="0"/>
              <a:t>under the previous experimental conditions and re-equilibration at the starting</a:t>
            </a:r>
          </a:p>
          <a:p>
            <a:r>
              <a:rPr lang="en-US" dirty="0"/>
              <a:t>conditions for the next purification.</a:t>
            </a:r>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theory of ion exchange</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fa-IR"/>
          </a:p>
        </p:txBody>
      </p:sp>
      <p:pic>
        <p:nvPicPr>
          <p:cNvPr id="5124" name="Picture 4"/>
          <p:cNvPicPr>
            <a:picLocks noGrp="1" noChangeAspect="1" noChangeArrowheads="1"/>
          </p:cNvPicPr>
          <p:nvPr>
            <p:ph idx="1"/>
          </p:nvPr>
        </p:nvPicPr>
        <p:blipFill>
          <a:blip r:embed="rId2"/>
          <a:srcRect/>
          <a:stretch>
            <a:fillRect/>
          </a:stretch>
        </p:blipFill>
        <p:spPr bwMode="auto">
          <a:xfrm>
            <a:off x="457200" y="285728"/>
            <a:ext cx="8229600" cy="61436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Since many proteins show minimum solubility in the vicinity of their </a:t>
            </a:r>
            <a:r>
              <a:rPr lang="en-US" dirty="0" err="1" smtClean="0"/>
              <a:t>isoelectric</a:t>
            </a:r>
            <a:endParaRPr lang="en-US" dirty="0" smtClean="0"/>
          </a:p>
          <a:p>
            <a:r>
              <a:rPr lang="en-US" dirty="0" smtClean="0"/>
              <a:t>points, care and precautions must be exercised to avoid </a:t>
            </a:r>
            <a:r>
              <a:rPr lang="en-US" dirty="0" err="1" smtClean="0"/>
              <a:t>isoelectric</a:t>
            </a:r>
            <a:r>
              <a:rPr lang="en-US" dirty="0" smtClean="0"/>
              <a:t> precipitation on</a:t>
            </a:r>
          </a:p>
          <a:p>
            <a:r>
              <a:rPr lang="en-US" dirty="0" smtClean="0"/>
              <a:t>the column. The solubility of the sample components at the pH and salt concentrations</a:t>
            </a:r>
          </a:p>
          <a:p>
            <a:r>
              <a:rPr lang="en-US" dirty="0" smtClean="0"/>
              <a:t>to be used during separation should always be tested in advance.</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Change of pH</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At low ionic strengths, competition for</a:t>
            </a:r>
          </a:p>
          <a:p>
            <a:r>
              <a:rPr lang="en-US" dirty="0" smtClean="0"/>
              <a:t>charged groups on the ion exchanger is</a:t>
            </a:r>
          </a:p>
          <a:p>
            <a:r>
              <a:rPr lang="en-US" dirty="0" smtClean="0"/>
              <a:t>at a minimum and substances are bound</a:t>
            </a:r>
          </a:p>
          <a:p>
            <a:r>
              <a:rPr lang="en-US" dirty="0" smtClean="0"/>
              <a:t>strongly. Increasing the ionic strength</a:t>
            </a:r>
          </a:p>
          <a:p>
            <a:r>
              <a:rPr lang="en-US" dirty="0" smtClean="0"/>
              <a:t>increases competition and reduces the</a:t>
            </a:r>
          </a:p>
          <a:p>
            <a:r>
              <a:rPr lang="en-US" dirty="0" smtClean="0"/>
              <a:t>interaction between the ion exchanger</a:t>
            </a:r>
          </a:p>
          <a:p>
            <a:r>
              <a:rPr lang="en-US" dirty="0" smtClean="0"/>
              <a:t>and the sample substances, resulting in</a:t>
            </a:r>
          </a:p>
          <a:p>
            <a:r>
              <a:rPr lang="en-US" dirty="0" smtClean="0"/>
              <a:t>their elution. </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Change of ionic strength</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Gradient direction</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146" name="Picture 2"/>
          <p:cNvPicPr>
            <a:picLocks noGrp="1" noChangeAspect="1" noChangeArrowheads="1"/>
          </p:cNvPicPr>
          <p:nvPr>
            <p:ph idx="1"/>
          </p:nvPr>
        </p:nvPicPr>
        <p:blipFill>
          <a:blip r:embed="rId2"/>
          <a:srcRect/>
          <a:stretch>
            <a:fillRect/>
          </a:stretch>
        </p:blipFill>
        <p:spPr bwMode="auto">
          <a:xfrm>
            <a:off x="723900" y="1571612"/>
            <a:ext cx="7696200" cy="45005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000" dirty="0" smtClean="0"/>
              <a:t>There is essentially no difference in separation procedure between a column developed by stepwise elution and a batch procedure. Either the substance of interest</a:t>
            </a:r>
          </a:p>
          <a:p>
            <a:r>
              <a:rPr lang="en-US" sz="2000" dirty="0" smtClean="0"/>
              <a:t>or contaminants may be attached to the ion exchanger.</a:t>
            </a:r>
          </a:p>
          <a:p>
            <a:endParaRPr lang="en-US" sz="2000" dirty="0" smtClean="0"/>
          </a:p>
          <a:p>
            <a:r>
              <a:rPr lang="en-US" sz="2000" dirty="0" smtClean="0"/>
              <a:t>Although batch procedures are less efficient than column techniques they may offer advantages in particular cases. When very large sample volumes with low</a:t>
            </a:r>
          </a:p>
          <a:p>
            <a:r>
              <a:rPr lang="en-US" sz="2000" dirty="0" smtClean="0"/>
              <a:t>protein concentration have to be processed, the sample application time on a column can be very long and filtration of such a large sample can also be rather</a:t>
            </a:r>
          </a:p>
          <a:p>
            <a:r>
              <a:rPr lang="en-US" sz="2000" dirty="0" smtClean="0"/>
              <a:t>difficult to perform. Binding the sample in batch mode will be much quicker and there will be no need to remove particulate matter.</a:t>
            </a:r>
            <a:endParaRPr lang="fa-IR" sz="2000"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Batch separation</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Expanded bed adsorption is a unit operation that uses STREAMLINE adsorbents and columns for recovering proteins directly from crude samples. Proteins are</a:t>
            </a:r>
          </a:p>
          <a:p>
            <a:r>
              <a:rPr lang="en-US" dirty="0" smtClean="0"/>
              <a:t>recovered in a single pass without the need for prior clarification. </a:t>
            </a:r>
          </a:p>
          <a:p>
            <a:endParaRPr lang="en-US" dirty="0" smtClean="0"/>
          </a:p>
          <a:p>
            <a:r>
              <a:rPr lang="en-US" dirty="0" smtClean="0"/>
              <a:t>STREAMLINE has proven effective in purification proteins from fermentation or cell culture in extracellular processes, and has demonstrated its suitability when used with broth from cell </a:t>
            </a:r>
            <a:r>
              <a:rPr lang="en-US" dirty="0" err="1" smtClean="0"/>
              <a:t>lysis</a:t>
            </a:r>
            <a:r>
              <a:rPr lang="en-US" dirty="0" smtClean="0"/>
              <a:t> and homogenization in intracellular processes with soluble proteins.</a:t>
            </a:r>
          </a:p>
          <a:p>
            <a:endParaRPr lang="en-US" dirty="0" smtClean="0"/>
          </a:p>
          <a:p>
            <a:r>
              <a:rPr lang="en-US" dirty="0" smtClean="0"/>
              <a:t>STREAMLINE reduces the number of operations in a process by fusing the functions of clarification, concentration and capture (see page 109) in one operation.</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Expanded bed adsorption</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After each cycle, bound substances must be washed out from the column to restore</a:t>
            </a:r>
          </a:p>
          <a:p>
            <a:r>
              <a:rPr lang="en-US" dirty="0" smtClean="0"/>
              <a:t>the original function of the media. Ion exchange adsorbents can normally be</a:t>
            </a:r>
          </a:p>
          <a:p>
            <a:r>
              <a:rPr lang="en-US" dirty="0" smtClean="0"/>
              <a:t>regenerated after each run by washing with a salt solution until an ionic strength</a:t>
            </a:r>
          </a:p>
          <a:p>
            <a:r>
              <a:rPr lang="en-US" dirty="0" smtClean="0"/>
              <a:t>of about 2 M has been reached. This should remove any substances bound by</a:t>
            </a:r>
          </a:p>
          <a:p>
            <a:r>
              <a:rPr lang="en-US" dirty="0" smtClean="0"/>
              <a:t>ionic forces. The salt should contain the counter-ion to the ion exchanger to facilitate</a:t>
            </a:r>
          </a:p>
          <a:p>
            <a:r>
              <a:rPr lang="en-US" dirty="0" smtClean="0"/>
              <a:t>equilibration.</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Regeneration</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Cleaning-in-place (CIP) is the removal from the purification system of very tightly bound, precipitated or denatured substances generated in previous purification cycles. In some applications, substances such as lipids or denatured proteins may remain in the column bed instead of being eluted by the regeneration procedure.</a:t>
            </a:r>
          </a:p>
          <a:p>
            <a:endParaRPr lang="en-US" dirty="0" smtClean="0"/>
          </a:p>
          <a:p>
            <a:r>
              <a:rPr lang="en-US" dirty="0" smtClean="0"/>
              <a:t> If contaminants accumulate on the column over a number of purification cycles, they may affect the chromatographic properties of the column. If fouling is severe, it may also block the column, increasing the back-pressure and reducing the flow rate.</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Cleaning</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Sanitization is the inactivation of microbial populations. When a packed column</a:t>
            </a:r>
          </a:p>
          <a:p>
            <a:r>
              <a:rPr lang="en-US" dirty="0" smtClean="0"/>
              <a:t>is washed with a sanitizing agent, the risk of contaminating the purified product</a:t>
            </a:r>
          </a:p>
          <a:p>
            <a:r>
              <a:rPr lang="en-US" dirty="0" smtClean="0"/>
              <a:t>with viable micro-organisms is reduced. The most commonly used sanitization</a:t>
            </a:r>
          </a:p>
          <a:p>
            <a:r>
              <a:rPr lang="en-US" dirty="0" smtClean="0"/>
              <a:t>method in chromatography today is to wash the column with </a:t>
            </a:r>
            <a:r>
              <a:rPr lang="en-US" dirty="0" err="1" smtClean="0"/>
              <a:t>NaOH</a:t>
            </a:r>
            <a:r>
              <a:rPr lang="en-US" dirty="0" smtClean="0"/>
              <a:t>. </a:t>
            </a:r>
            <a:r>
              <a:rPr lang="en-US" dirty="0" err="1" smtClean="0"/>
              <a:t>NaOH</a:t>
            </a:r>
            <a:r>
              <a:rPr lang="en-US" dirty="0" smtClean="0"/>
              <a:t> has</a:t>
            </a:r>
          </a:p>
          <a:p>
            <a:r>
              <a:rPr lang="en-US" dirty="0" smtClean="0"/>
              <a:t>a very good sanitizing effect and also has the addition advantage of cleaning the</a:t>
            </a:r>
          </a:p>
          <a:p>
            <a:r>
              <a:rPr lang="en-US" dirty="0" smtClean="0"/>
              <a:t>column.</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Sanitization</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Unused media should be stored in closed containers at +4 °C to +25 °C. Note that</a:t>
            </a:r>
          </a:p>
          <a:p>
            <a:r>
              <a:rPr lang="en-US" dirty="0" smtClean="0"/>
              <a:t>it is important that the media are not allowed to freeze as the structure of the</a:t>
            </a:r>
          </a:p>
          <a:p>
            <a:r>
              <a:rPr lang="en-US" dirty="0" smtClean="0"/>
              <a:t>beads may be disrupted by ice crystals. This disruption will generate fines.</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Storage of unused media</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114300" y="704850"/>
            <a:ext cx="8915400" cy="5448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Used media should be stored at a temperature of +4 °C to +8 °C in the presence of an antimicrobial agent, e.g. 0.01 M </a:t>
            </a:r>
            <a:r>
              <a:rPr lang="en-US" dirty="0" err="1" smtClean="0"/>
              <a:t>NaOH</a:t>
            </a:r>
            <a:r>
              <a:rPr lang="en-US" dirty="0" smtClean="0"/>
              <a:t> or 20% ethanol according to the</a:t>
            </a:r>
          </a:p>
          <a:p>
            <a:r>
              <a:rPr lang="en-US" dirty="0" smtClean="0"/>
              <a:t>recommendation given above.</a:t>
            </a:r>
          </a:p>
          <a:p>
            <a:endParaRPr lang="en-US" dirty="0" smtClean="0"/>
          </a:p>
          <a:p>
            <a:r>
              <a:rPr lang="en-US" dirty="0" smtClean="0"/>
              <a:t> Note that it is important that the media are not allowed to freeze as the structure of the beads may be disrupted by ice crystals.</a:t>
            </a:r>
          </a:p>
          <a:p>
            <a:r>
              <a:rPr lang="en-US" dirty="0" smtClean="0"/>
              <a:t>This disruption will generate fines.</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Storage of used media</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Selectivity during adsorption to an ion exchanger is optimized by careful selection</a:t>
            </a:r>
          </a:p>
          <a:p>
            <a:r>
              <a:rPr lang="en-US" dirty="0" smtClean="0"/>
              <a:t>of pH and ionic strength of the start buffer. </a:t>
            </a:r>
          </a:p>
          <a:p>
            <a:endParaRPr lang="en-US" dirty="0" smtClean="0"/>
          </a:p>
          <a:p>
            <a:r>
              <a:rPr lang="en-US" dirty="0" smtClean="0"/>
              <a:t>A pH far away from the </a:t>
            </a:r>
            <a:r>
              <a:rPr lang="en-US" dirty="0" err="1" smtClean="0"/>
              <a:t>isoelectric</a:t>
            </a:r>
            <a:endParaRPr lang="en-US" dirty="0" smtClean="0"/>
          </a:p>
          <a:p>
            <a:r>
              <a:rPr lang="en-US" dirty="0" smtClean="0"/>
              <a:t>point of the molecule of interest will give stronger binding and increased capacity</a:t>
            </a:r>
          </a:p>
          <a:p>
            <a:r>
              <a:rPr lang="en-US" dirty="0" smtClean="0"/>
              <a:t>but may also have a negative impact on selectivity due to increased binding of contaminating molecules.</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Binding conditions</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Ion exchange has proven to be one of the major methods of fractionation of labile</a:t>
            </a:r>
          </a:p>
          <a:p>
            <a:r>
              <a:rPr lang="en-US" dirty="0" smtClean="0"/>
              <a:t>biological substances. From the introduction of the technique in the 1960s´ to the</a:t>
            </a:r>
          </a:p>
          <a:p>
            <a:r>
              <a:rPr lang="en-US" dirty="0" smtClean="0"/>
              <a:t>development of modern high performance media, ion exchange chromatography</a:t>
            </a:r>
          </a:p>
          <a:p>
            <a:r>
              <a:rPr lang="en-US" dirty="0" smtClean="0"/>
              <a:t>has played a major role in the separation and purification of </a:t>
            </a:r>
            <a:r>
              <a:rPr lang="en-US" dirty="0" err="1" smtClean="0"/>
              <a:t>biomolecules</a:t>
            </a:r>
            <a:r>
              <a:rPr lang="en-US" dirty="0" smtClean="0"/>
              <a:t> and</a:t>
            </a:r>
          </a:p>
          <a:p>
            <a:r>
              <a:rPr lang="en-US" dirty="0" smtClean="0"/>
              <a:t>contributed significantly to our understanding of biological processes.</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Applications</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Ion exchange chromatography, in common with other separation techniques in the life sciences, is rarely sufficient as the sole purification stage in the separation or analysis of complex biological samples.</a:t>
            </a:r>
          </a:p>
          <a:p>
            <a:endParaRPr lang="en-US" dirty="0" smtClean="0"/>
          </a:p>
          <a:p>
            <a:r>
              <a:rPr lang="en-US" dirty="0" smtClean="0"/>
              <a:t> Ion exchange is frequently combined with other techniques which separate according to other parameters such as size (gel filtration), </a:t>
            </a:r>
            <a:r>
              <a:rPr lang="en-US" dirty="0" err="1" smtClean="0"/>
              <a:t>hydrophobicity</a:t>
            </a:r>
            <a:r>
              <a:rPr lang="en-US" dirty="0" smtClean="0"/>
              <a:t> (hydrophobic interaction chromatography or RPC) or biological activity (affinity chromatography).</a:t>
            </a:r>
            <a:endParaRPr lang="fa-IR" dirty="0"/>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design of a biochemical separation</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Ion exchange chromatography has been used successfully to separate all classes of</a:t>
            </a:r>
          </a:p>
          <a:p>
            <a:r>
              <a:rPr lang="en-US" dirty="0" smtClean="0"/>
              <a:t>charged biological molecules. The following are some representative examples.</a:t>
            </a:r>
          </a:p>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Enzymes</a:t>
            </a:r>
          </a:p>
          <a:p>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Isoenzymes</a:t>
            </a: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Immunoglobulins</a:t>
            </a: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Nucleic acid separation</a:t>
            </a:r>
          </a:p>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Polypeptides and </a:t>
            </a: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polynucleotides</a:t>
            </a:r>
            <a:endParaRPr lang="fa-I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Application examples</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Fault finding chart</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0" name="Picture 2"/>
          <p:cNvPicPr>
            <a:picLocks noGrp="1" noChangeAspect="1" noChangeArrowheads="1"/>
          </p:cNvPicPr>
          <p:nvPr>
            <p:ph idx="1"/>
          </p:nvPr>
        </p:nvPicPr>
        <p:blipFill>
          <a:blip r:embed="rId2"/>
          <a:srcRect/>
          <a:stretch>
            <a:fillRect/>
          </a:stretch>
        </p:blipFill>
        <p:spPr bwMode="auto">
          <a:xfrm>
            <a:off x="785786" y="1643050"/>
            <a:ext cx="7610475" cy="4257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Fault finding chart</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074" name="Picture 2"/>
          <p:cNvPicPr>
            <a:picLocks noGrp="1" noChangeAspect="1" noChangeArrowheads="1"/>
          </p:cNvPicPr>
          <p:nvPr>
            <p:ph idx="1"/>
          </p:nvPr>
        </p:nvPicPr>
        <p:blipFill>
          <a:blip r:embed="rId2"/>
          <a:srcRect/>
          <a:stretch>
            <a:fillRect/>
          </a:stretch>
        </p:blipFill>
        <p:spPr bwMode="auto">
          <a:xfrm>
            <a:off x="752475" y="1500174"/>
            <a:ext cx="7639050" cy="42862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Fault finding chart</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098" name="Picture 2"/>
          <p:cNvPicPr>
            <a:picLocks noGrp="1" noChangeAspect="1" noChangeArrowheads="1"/>
          </p:cNvPicPr>
          <p:nvPr>
            <p:ph idx="1"/>
          </p:nvPr>
        </p:nvPicPr>
        <p:blipFill>
          <a:blip r:embed="rId2"/>
          <a:srcRect/>
          <a:stretch>
            <a:fillRect/>
          </a:stretch>
        </p:blipFill>
        <p:spPr bwMode="auto">
          <a:xfrm>
            <a:off x="495300" y="1558131"/>
            <a:ext cx="8153400" cy="4371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Fault finding chart</a:t>
            </a:r>
            <a:endParaRPr lang="fa-IR" dirty="0"/>
          </a:p>
        </p:txBody>
      </p:sp>
      <p:pic>
        <p:nvPicPr>
          <p:cNvPr id="4" name="Picture 4"/>
          <p:cNvPicPr>
            <a:picLocks noGrp="1" noChangeAspect="1" noChangeArrowheads="1"/>
          </p:cNvPicPr>
          <p:nvPr>
            <p:ph idx="1"/>
          </p:nvPr>
        </p:nvPicPr>
        <p:blipFill>
          <a:blip r:embed="rId2"/>
          <a:srcRect/>
          <a:stretch>
            <a:fillRect/>
          </a:stretch>
        </p:blipFill>
        <p:spPr bwMode="auto">
          <a:xfrm>
            <a:off x="585787" y="1571612"/>
            <a:ext cx="7972425" cy="4429156"/>
          </a:xfrm>
          <a:prstGeom prst="rect">
            <a:avLst/>
          </a:prstGeom>
          <a:noFill/>
          <a:ln w="9525">
            <a:noFill/>
            <a:miter lim="800000"/>
            <a:headEnd/>
            <a:tailEnd/>
          </a:ln>
          <a:effectLst/>
        </p:spPr>
      </p:pic>
      <p:pic>
        <p:nvPicPr>
          <p:cNvPr id="5" name="Content Placeholder 4"/>
          <p:cNvPicPr>
            <a:picLocks noGrp="1" noChangeAspect="1" noChangeArrowheads="1"/>
          </p:cNvPicPr>
          <p:nvPr>
            <p:ph idx="1"/>
          </p:nvPr>
        </p:nvPicPr>
        <p:blipFill>
          <a:blip r:embed="rId2"/>
          <a:srcRect/>
          <a:stretch>
            <a:fillRect/>
          </a:stretch>
        </p:blipFill>
        <p:spPr bwMode="auto">
          <a:xfrm>
            <a:off x="585787" y="1643050"/>
            <a:ext cx="7972425"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Fault finding chart</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p:cNvPicPr>
            <a:picLocks noGrp="1" noChangeAspect="1" noChangeArrowheads="1"/>
          </p:cNvPicPr>
          <p:nvPr>
            <p:ph idx="1"/>
          </p:nvPr>
        </p:nvPicPr>
        <p:blipFill>
          <a:blip r:embed="rId2"/>
          <a:srcRect/>
          <a:stretch>
            <a:fillRect/>
          </a:stretch>
        </p:blipFill>
        <p:spPr bwMode="auto">
          <a:xfrm>
            <a:off x="504825" y="1500174"/>
            <a:ext cx="8134350" cy="4429156"/>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An ion exchanger consists of an insoluble matrix to which charged groups have</a:t>
            </a:r>
          </a:p>
          <a:p>
            <a:r>
              <a:rPr lang="en-US" dirty="0" smtClean="0"/>
              <a:t>been covalently bound</a:t>
            </a:r>
          </a:p>
          <a:p>
            <a:endParaRPr lang="en-US" dirty="0" smtClean="0"/>
          </a:p>
          <a:p>
            <a:r>
              <a:rPr lang="en-US" dirty="0" smtClean="0"/>
              <a:t> </a:t>
            </a:r>
            <a:r>
              <a:rPr lang="en-US" dirty="0"/>
              <a:t>It is possible to have both positively and negatively charged </a:t>
            </a:r>
            <a:r>
              <a:rPr lang="en-US" dirty="0" smtClean="0"/>
              <a:t>exchangers.</a:t>
            </a:r>
            <a:endParaRPr lang="en-US" dirty="0"/>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matrix</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Fault finding chart</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0" name="Picture 2"/>
          <p:cNvPicPr>
            <a:picLocks noGrp="1" noChangeAspect="1" noChangeArrowheads="1"/>
          </p:cNvPicPr>
          <p:nvPr>
            <p:ph idx="1"/>
          </p:nvPr>
        </p:nvPicPr>
        <p:blipFill>
          <a:blip r:embed="rId2"/>
          <a:srcRect/>
          <a:stretch>
            <a:fillRect/>
          </a:stretch>
        </p:blipFill>
        <p:spPr bwMode="auto">
          <a:xfrm>
            <a:off x="681037" y="1500174"/>
            <a:ext cx="7781925" cy="4429156"/>
          </a:xfrm>
          <a:prstGeom prst="rect">
            <a:avLst/>
          </a:prstGeom>
          <a:noFill/>
          <a:ln w="9525">
            <a:noFill/>
            <a:miter lim="800000"/>
            <a:headEnd/>
            <a:tailEnd/>
          </a:ln>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Fault finding chart</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098" name="Picture 2"/>
          <p:cNvPicPr>
            <a:picLocks noGrp="1" noChangeAspect="1" noChangeArrowheads="1"/>
          </p:cNvPicPr>
          <p:nvPr>
            <p:ph idx="1"/>
          </p:nvPr>
        </p:nvPicPr>
        <p:blipFill>
          <a:blip r:embed="rId2"/>
          <a:srcRect/>
          <a:stretch>
            <a:fillRect/>
          </a:stretch>
        </p:blipFill>
        <p:spPr bwMode="auto">
          <a:xfrm>
            <a:off x="528637" y="1571612"/>
            <a:ext cx="8086725"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Fault finding chart</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2" name="Picture 2"/>
          <p:cNvPicPr>
            <a:picLocks noGrp="1" noChangeAspect="1" noChangeArrowheads="1"/>
          </p:cNvPicPr>
          <p:nvPr>
            <p:ph idx="1"/>
          </p:nvPr>
        </p:nvPicPr>
        <p:blipFill>
          <a:blip r:embed="rId2"/>
          <a:srcRect/>
          <a:stretch>
            <a:fillRect/>
          </a:stretch>
        </p:blipFill>
        <p:spPr bwMode="auto">
          <a:xfrm>
            <a:off x="457200" y="1592774"/>
            <a:ext cx="8229600" cy="43026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Fault finding chart</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146" name="Picture 2"/>
          <p:cNvPicPr>
            <a:picLocks noGrp="1" noChangeAspect="1" noChangeArrowheads="1"/>
          </p:cNvPicPr>
          <p:nvPr>
            <p:ph idx="1"/>
          </p:nvPr>
        </p:nvPicPr>
        <p:blipFill>
          <a:blip r:embed="rId2"/>
          <a:srcRect/>
          <a:stretch>
            <a:fillRect/>
          </a:stretch>
        </p:blipFill>
        <p:spPr bwMode="auto">
          <a:xfrm>
            <a:off x="457200" y="1500174"/>
            <a:ext cx="8229600" cy="44291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Fault finding chart</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170" name="Picture 2"/>
          <p:cNvPicPr>
            <a:picLocks noGrp="1" noChangeAspect="1" noChangeArrowheads="1"/>
          </p:cNvPicPr>
          <p:nvPr>
            <p:ph idx="1"/>
          </p:nvPr>
        </p:nvPicPr>
        <p:blipFill>
          <a:blip r:embed="rId2"/>
          <a:srcRect/>
          <a:stretch>
            <a:fillRect/>
          </a:stretch>
        </p:blipFill>
        <p:spPr bwMode="auto">
          <a:xfrm>
            <a:off x="666750" y="1571611"/>
            <a:ext cx="7810500" cy="44291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Fault finding chart</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194" name="Picture 2"/>
          <p:cNvPicPr>
            <a:picLocks noGrp="1" noChangeAspect="1" noChangeArrowheads="1"/>
          </p:cNvPicPr>
          <p:nvPr>
            <p:ph idx="1"/>
          </p:nvPr>
        </p:nvPicPr>
        <p:blipFill>
          <a:blip r:embed="rId2"/>
          <a:srcRect/>
          <a:stretch>
            <a:fillRect/>
          </a:stretch>
        </p:blipFill>
        <p:spPr bwMode="auto">
          <a:xfrm>
            <a:off x="642910" y="2143116"/>
            <a:ext cx="7962900"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Fault finding chart</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218" name="Picture 2"/>
          <p:cNvPicPr>
            <a:picLocks noGrp="1" noChangeAspect="1" noChangeArrowheads="1"/>
          </p:cNvPicPr>
          <p:nvPr>
            <p:ph idx="1"/>
          </p:nvPr>
        </p:nvPicPr>
        <p:blipFill>
          <a:blip r:embed="rId2"/>
          <a:srcRect/>
          <a:stretch>
            <a:fillRect/>
          </a:stretch>
        </p:blipFill>
        <p:spPr bwMode="auto">
          <a:xfrm>
            <a:off x="685800" y="1571612"/>
            <a:ext cx="7772400"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Fault finding chart</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42" name="Picture 2"/>
          <p:cNvPicPr>
            <a:picLocks noGrp="1" noChangeAspect="1" noChangeArrowheads="1"/>
          </p:cNvPicPr>
          <p:nvPr>
            <p:ph idx="1"/>
          </p:nvPr>
        </p:nvPicPr>
        <p:blipFill>
          <a:blip r:embed="rId2"/>
          <a:srcRect/>
          <a:stretch>
            <a:fillRect/>
          </a:stretch>
        </p:blipFill>
        <p:spPr bwMode="auto">
          <a:xfrm>
            <a:off x="681037" y="2071677"/>
            <a:ext cx="7781925" cy="29289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Fault finding chart</a:t>
            </a:r>
            <a:endParaRPr lang="fa-IR"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2290" name="Picture 2"/>
          <p:cNvPicPr>
            <a:picLocks noGrp="1" noChangeAspect="1" noChangeArrowheads="1"/>
          </p:cNvPicPr>
          <p:nvPr>
            <p:ph idx="1"/>
          </p:nvPr>
        </p:nvPicPr>
        <p:blipFill>
          <a:blip r:embed="rId2"/>
          <a:srcRect/>
          <a:stretch>
            <a:fillRect/>
          </a:stretch>
        </p:blipFill>
        <p:spPr bwMode="auto">
          <a:xfrm>
            <a:off x="633412" y="1857364"/>
            <a:ext cx="7877175"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973</TotalTime>
  <Words>4564</Words>
  <Application>Microsoft Office PowerPoint</Application>
  <PresentationFormat>On-screen Show (4:3)</PresentationFormat>
  <Paragraphs>474</Paragraphs>
  <Slides>112</Slides>
  <Notes>1</Notes>
  <HiddenSlides>0</HiddenSlides>
  <MMClips>0</MMClips>
  <ScaleCrop>false</ScaleCrop>
  <HeadingPairs>
    <vt:vector size="4" baseType="variant">
      <vt:variant>
        <vt:lpstr>Theme</vt:lpstr>
      </vt:variant>
      <vt:variant>
        <vt:i4>1</vt:i4>
      </vt:variant>
      <vt:variant>
        <vt:lpstr>Slide Titles</vt:lpstr>
      </vt:variant>
      <vt:variant>
        <vt:i4>112</vt:i4>
      </vt:variant>
    </vt:vector>
  </HeadingPairs>
  <TitlesOfParts>
    <vt:vector size="113" baseType="lpstr">
      <vt:lpstr>Concourse</vt:lpstr>
      <vt:lpstr>In The Name Of God</vt:lpstr>
      <vt:lpstr>Ion Exchange Chromatography</vt:lpstr>
      <vt:lpstr>The theory of ion exchange</vt:lpstr>
      <vt:lpstr>The theory of ion exchange</vt:lpstr>
      <vt:lpstr>The theory of ion exchange</vt:lpstr>
      <vt:lpstr>The theory of ion exchange</vt:lpstr>
      <vt:lpstr>The theory of ion exchange</vt:lpstr>
      <vt:lpstr>Slide 8</vt:lpstr>
      <vt:lpstr>The matrix</vt:lpstr>
      <vt:lpstr>Charged groups</vt:lpstr>
      <vt:lpstr>Charged groups</vt:lpstr>
      <vt:lpstr>Charged groups</vt:lpstr>
      <vt:lpstr>Slide 13</vt:lpstr>
      <vt:lpstr>Some properties of strong ion exchangers are:</vt:lpstr>
      <vt:lpstr>Capacity factor</vt:lpstr>
      <vt:lpstr>Selectivity</vt:lpstr>
      <vt:lpstr>Slide 17</vt:lpstr>
      <vt:lpstr>Capacity</vt:lpstr>
      <vt:lpstr>Product Guide</vt:lpstr>
      <vt:lpstr>MiniBeads</vt:lpstr>
      <vt:lpstr>SOURCE</vt:lpstr>
      <vt:lpstr>SOURCE</vt:lpstr>
      <vt:lpstr>Sepharose High Performance ion exchangers</vt:lpstr>
      <vt:lpstr>Sepharose Fast Flow ion exchangers</vt:lpstr>
      <vt:lpstr>Sepharose Big Beads ion exchangers</vt:lpstr>
      <vt:lpstr>STREAMLINE SP and STREAMLINE DEAE</vt:lpstr>
      <vt:lpstr>Experimental design</vt:lpstr>
      <vt:lpstr>Specific requirements of the application</vt:lpstr>
      <vt:lpstr>The scale of the separation</vt:lpstr>
      <vt:lpstr>The required resolution</vt:lpstr>
      <vt:lpstr>The required resolution</vt:lpstr>
      <vt:lpstr>Economy</vt:lpstr>
      <vt:lpstr>The molecular size of the sample components</vt:lpstr>
      <vt:lpstr>Choice of exchanger group</vt:lpstr>
      <vt:lpstr>Choice of exchanger group</vt:lpstr>
      <vt:lpstr>Slide 36</vt:lpstr>
      <vt:lpstr>Choice of exchanger group</vt:lpstr>
      <vt:lpstr>In summary:</vt:lpstr>
      <vt:lpstr>Determination of starting conditions</vt:lpstr>
      <vt:lpstr>Test-tube method for selecting starting pH</vt:lpstr>
      <vt:lpstr>Test-tube method for selecting starting pH</vt:lpstr>
      <vt:lpstr>Slide 42</vt:lpstr>
      <vt:lpstr>Electrophoretic titration curves (ETC)</vt:lpstr>
      <vt:lpstr>Column selection based on electrophoretic titration curve analysis.</vt:lpstr>
      <vt:lpstr>Column selection based on electrophoretic titration curve analysis.</vt:lpstr>
      <vt:lpstr>Column selection based on electrophoretic titration curve analysis.</vt:lpstr>
      <vt:lpstr>Column selection based on electrophoretic titration curve analysis.</vt:lpstr>
      <vt:lpstr>Choice between strong and weak ion exchangers</vt:lpstr>
      <vt:lpstr>Choice of buffer</vt:lpstr>
      <vt:lpstr>Choice of buffer pH and ionic strength</vt:lpstr>
      <vt:lpstr>Choice of buffer substance</vt:lpstr>
      <vt:lpstr>Test-tube method for selecting starting ionic strengths</vt:lpstr>
      <vt:lpstr>Choice of column</vt:lpstr>
      <vt:lpstr>Column design </vt:lpstr>
      <vt:lpstr>Column dimensions</vt:lpstr>
      <vt:lpstr>Quantity of ion exchanger</vt:lpstr>
      <vt:lpstr>Preparation of the ion exchanger</vt:lpstr>
      <vt:lpstr>Pre-swollen ion exchangers</vt:lpstr>
      <vt:lpstr>Packing the column</vt:lpstr>
      <vt:lpstr>Checking the packing</vt:lpstr>
      <vt:lpstr>Equilibrating the bed</vt:lpstr>
      <vt:lpstr>Sample preparation</vt:lpstr>
      <vt:lpstr>Sample composition</vt:lpstr>
      <vt:lpstr>Sample viscosity</vt:lpstr>
      <vt:lpstr>Sample preparation</vt:lpstr>
      <vt:lpstr>Sample application</vt:lpstr>
      <vt:lpstr>Sample application with an adaptor </vt:lpstr>
      <vt:lpstr>Elution</vt:lpstr>
      <vt:lpstr>Change of pH</vt:lpstr>
      <vt:lpstr>Slide 70</vt:lpstr>
      <vt:lpstr>Change of pH</vt:lpstr>
      <vt:lpstr>Change of ionic strength</vt:lpstr>
      <vt:lpstr>Gradient direction</vt:lpstr>
      <vt:lpstr>Batch separation</vt:lpstr>
      <vt:lpstr>Expanded bed adsorption</vt:lpstr>
      <vt:lpstr>Regeneration</vt:lpstr>
      <vt:lpstr>Cleaning</vt:lpstr>
      <vt:lpstr>Sanitization</vt:lpstr>
      <vt:lpstr>Storage of unused media</vt:lpstr>
      <vt:lpstr>Storage of used media</vt:lpstr>
      <vt:lpstr>Binding conditions</vt:lpstr>
      <vt:lpstr>Applications</vt:lpstr>
      <vt:lpstr>The design of a biochemical separation</vt:lpstr>
      <vt:lpstr>Application examples</vt:lpstr>
      <vt:lpstr>Fault finding chart</vt:lpstr>
      <vt:lpstr>Fault finding chart</vt:lpstr>
      <vt:lpstr>Fault finding chart</vt:lpstr>
      <vt:lpstr>Fault finding chart</vt:lpstr>
      <vt:lpstr>Fault finding chart</vt:lpstr>
      <vt:lpstr>Fault finding chart</vt:lpstr>
      <vt:lpstr>Fault finding chart</vt:lpstr>
      <vt:lpstr>Fault finding chart</vt:lpstr>
      <vt:lpstr>Fault finding chart</vt:lpstr>
      <vt:lpstr>Fault finding chart</vt:lpstr>
      <vt:lpstr>Fault finding chart</vt:lpstr>
      <vt:lpstr>Fault finding chart</vt:lpstr>
      <vt:lpstr>Fault finding chart</vt:lpstr>
      <vt:lpstr>Fault finding chart</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arshad-biushimi</dc:creator>
  <cp:lastModifiedBy>admin</cp:lastModifiedBy>
  <cp:revision>85</cp:revision>
  <dcterms:created xsi:type="dcterms:W3CDTF">2012-01-04T09:19:32Z</dcterms:created>
  <dcterms:modified xsi:type="dcterms:W3CDTF">2012-01-29T06:20:47Z</dcterms:modified>
</cp:coreProperties>
</file>